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56_385FC0D4.xml" ContentType="application/vnd.ms-powerpoint.comments+xml"/>
  <Override PartName="/ppt/comments/modernComment_107_95CDACEB.xml" ContentType="application/vnd.ms-powerpoint.comments+xml"/>
  <Override PartName="/ppt/comments/modernComment_121_D8786F2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8" r:id="rId3"/>
    <p:sldId id="337" r:id="rId4"/>
    <p:sldId id="341" r:id="rId5"/>
    <p:sldId id="340" r:id="rId6"/>
    <p:sldId id="339" r:id="rId7"/>
    <p:sldId id="343" r:id="rId8"/>
    <p:sldId id="345" r:id="rId9"/>
    <p:sldId id="342" r:id="rId10"/>
    <p:sldId id="263" r:id="rId11"/>
    <p:sldId id="28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582667-6102-27E7-ED8E-01A166EB4B6B}" name="Guest User" initials="GU" userId="Guest User"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28"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modernComment_107_95CDACEB.xml><?xml version="1.0" encoding="utf-8"?>
<p188:cmLst xmlns:a="http://schemas.openxmlformats.org/drawingml/2006/main" xmlns:r="http://schemas.openxmlformats.org/officeDocument/2006/relationships" xmlns:p188="http://schemas.microsoft.com/office/powerpoint/2018/8/main">
  <p188:cm id="{64974D95-5424-4328-939B-1B7FF7595879}" authorId="{95582667-6102-27E7-ED8E-01A166EB4B6B}" created="2026-07-29T19:06:54.939">
    <pc:sldMkLst xmlns:pc="http://schemas.microsoft.com/office/powerpoint/2013/main/command">
      <pc:docMk/>
      <pc:sldMk cId="2513284331" sldId="263"/>
    </pc:sldMkLst>
    <p188:txBody>
      <a:bodyPr/>
      <a:lstStyle/>
      <a:p>
        <a:r>
          <a:rPr lang="en-US"/>
          <a:t>Nice job!</a:t>
        </a:r>
      </a:p>
    </p188:txBody>
  </p188:cm>
</p188:cmLst>
</file>

<file path=ppt/comments/modernComment_121_D8786F20.xml><?xml version="1.0" encoding="utf-8"?>
<p188:cmLst xmlns:a="http://schemas.openxmlformats.org/drawingml/2006/main" xmlns:r="http://schemas.openxmlformats.org/officeDocument/2006/relationships" xmlns:p188="http://schemas.microsoft.com/office/powerpoint/2018/8/main">
  <p188:cm id="{317BF348-2AC4-4FBE-B0FE-0888DF69AD43}" authorId="{95582667-6102-27E7-ED8E-01A166EB4B6B}" created="2026-07-29T19:06:35.767">
    <ac:txMkLst xmlns:ac="http://schemas.microsoft.com/office/drawing/2013/main/command">
      <pc:docMk xmlns:pc="http://schemas.microsoft.com/office/powerpoint/2013/main/command"/>
      <pc:sldMk xmlns:pc="http://schemas.microsoft.com/office/powerpoint/2013/main/command" cId="3631771424" sldId="289"/>
      <ac:spMk id="3" creationId="{1FE49BCC-5B74-4E67-80F3-66267DB972EA}"/>
      <ac:txMk cp="3" len="21">
        <ac:context len="277" hash="1500170100"/>
      </ac:txMk>
    </ac:txMkLst>
    <p188:pos x="5130800" y="1074057"/>
    <p188:txBody>
      <a:bodyPr/>
      <a:lstStyle/>
      <a:p>
        <a:r>
          <a:rPr lang="en-US"/>
          <a:t>I'm confused by this one...is skepticism &amp; doubt a takeaway?</a:t>
        </a:r>
      </a:p>
    </p188:txBody>
  </p188:cm>
</p188:cmLst>
</file>

<file path=ppt/comments/modernComment_156_385FC0D4.xml><?xml version="1.0" encoding="utf-8"?>
<p188:cmLst xmlns:a="http://schemas.openxmlformats.org/drawingml/2006/main" xmlns:r="http://schemas.openxmlformats.org/officeDocument/2006/relationships" xmlns:p188="http://schemas.microsoft.com/office/powerpoint/2018/8/main">
  <p188:cm id="{52B3DE34-42A5-4070-9932-4953B936FC04}" authorId="{95582667-6102-27E7-ED8E-01A166EB4B6B}" created="2026-07-29T19:05:30.796">
    <pc:sldMkLst xmlns:pc="http://schemas.microsoft.com/office/powerpoint/2013/main/command">
      <pc:docMk/>
      <pc:sldMk cId="3511150970" sldId="342"/>
    </pc:sldMkLst>
    <p188:txBody>
      <a:bodyPr/>
      <a:lstStyle/>
      <a:p>
        <a:r>
          <a:rPr lang="en-US"/>
          <a:t>I like the pics but you cannot see the statement in its entirety</a:t>
        </a:r>
      </a:p>
    </p188:txBody>
  </p188:cm>
</p188:cmLst>
</file>

<file path=ppt/diagrams/_rels/data1.xml.rels><?xml version="1.0" encoding="UTF-8" standalone="yes"?>
<Relationships xmlns="http://schemas.openxmlformats.org/package/2006/relationships"><Relationship Id="rId3" Type="http://schemas.openxmlformats.org/officeDocument/2006/relationships/hyperlink" Target="https://www.youtube.com/watch?v=lT7wYWcD-yA" TargetMode="External"/><Relationship Id="rId2" Type="http://schemas.openxmlformats.org/officeDocument/2006/relationships/hyperlink" Target="https://www.youtube.com/watch?v=i26A5oecUWM&amp;t=145s" TargetMode="External"/><Relationship Id="rId1" Type="http://schemas.openxmlformats.org/officeDocument/2006/relationships/hyperlink" Target="https://www.youtube.com/watch?v=HQrM6Rk7WWE"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www.youtube.com/watch?v=lT7wYWcD-yA" TargetMode="External"/><Relationship Id="rId2" Type="http://schemas.openxmlformats.org/officeDocument/2006/relationships/hyperlink" Target="https://www.youtube.com/watch?v=i26A5oecUWM&amp;t=145s" TargetMode="External"/><Relationship Id="rId1" Type="http://schemas.openxmlformats.org/officeDocument/2006/relationships/hyperlink" Target="https://www.youtube.com/watch?v=HQrM6Rk7WWE"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9F336B-76B7-431F-9F5E-75CE23B83157}" type="doc">
      <dgm:prSet loTypeId="urn:microsoft.com/office/officeart/2016/7/layout/HexagonTimeline" loCatId="process" qsTypeId="urn:microsoft.com/office/officeart/2005/8/quickstyle/simple4" qsCatId="simple" csTypeId="urn:microsoft.com/office/officeart/2005/8/colors/accent1_2" csCatId="accent1" phldr="1"/>
      <dgm:spPr/>
      <dgm:t>
        <a:bodyPr/>
        <a:lstStyle/>
        <a:p>
          <a:endParaRPr lang="en-US"/>
        </a:p>
      </dgm:t>
    </dgm:pt>
    <dgm:pt modelId="{17CEDC3C-0518-4090-B100-0E26500712EC}">
      <dgm:prSet custT="1"/>
      <dgm:spPr/>
      <dgm:t>
        <a:bodyPr/>
        <a:lstStyle/>
        <a:p>
          <a:r>
            <a:rPr lang="en-US" sz="18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2017</a:t>
          </a:r>
          <a:endParaRPr lang="en-US" sz="1600" dirty="0">
            <a:solidFill>
              <a:schemeClr val="tx1"/>
            </a:solidFill>
          </a:endParaRPr>
        </a:p>
      </dgm:t>
    </dgm:pt>
    <dgm:pt modelId="{B435DE3C-F726-408B-AC6F-DE0EFE9CCD63}" type="parTrans" cxnId="{9ACB3AC1-8255-46E0-BE75-4532AEAAAF80}">
      <dgm:prSet/>
      <dgm:spPr/>
      <dgm:t>
        <a:bodyPr/>
        <a:lstStyle/>
        <a:p>
          <a:endParaRPr lang="en-US"/>
        </a:p>
      </dgm:t>
    </dgm:pt>
    <dgm:pt modelId="{4A4B8366-1CAF-466D-9C6E-9F3316175D21}" type="sibTrans" cxnId="{9ACB3AC1-8255-46E0-BE75-4532AEAAAF80}">
      <dgm:prSet/>
      <dgm:spPr/>
      <dgm:t>
        <a:bodyPr/>
        <a:lstStyle/>
        <a:p>
          <a:endParaRPr lang="en-US"/>
        </a:p>
      </dgm:t>
    </dgm:pt>
    <dgm:pt modelId="{98391499-17A2-4801-9F69-81BE473760CD}">
      <dgm:prSet/>
      <dgm:spPr/>
      <dgm:t>
        <a:bodyPr/>
        <a:lstStyle/>
        <a:p>
          <a:r>
            <a:rPr lang="en-US" dirty="0"/>
            <a:t>Racial Oblivion</a:t>
          </a:r>
        </a:p>
      </dgm:t>
    </dgm:pt>
    <dgm:pt modelId="{95C58DFF-DB28-47BF-BD6A-EC281E8FC2CD}" type="parTrans" cxnId="{99062C35-11FD-48B3-B6CC-285149615D1F}">
      <dgm:prSet/>
      <dgm:spPr/>
      <dgm:t>
        <a:bodyPr/>
        <a:lstStyle/>
        <a:p>
          <a:endParaRPr lang="en-US"/>
        </a:p>
      </dgm:t>
    </dgm:pt>
    <dgm:pt modelId="{5B5CC139-5156-44F9-B835-6B92FEC46484}" type="sibTrans" cxnId="{99062C35-11FD-48B3-B6CC-285149615D1F}">
      <dgm:prSet/>
      <dgm:spPr/>
      <dgm:t>
        <a:bodyPr/>
        <a:lstStyle/>
        <a:p>
          <a:endParaRPr lang="en-US"/>
        </a:p>
      </dgm:t>
    </dgm:pt>
    <dgm:pt modelId="{FCC58286-7C6D-464C-BB42-4E6FDE44662B}">
      <dgm:prSet custT="1"/>
      <dgm:spPr/>
      <dgm:t>
        <a:bodyPr/>
        <a:lstStyle/>
        <a:p>
          <a:r>
            <a:rPr lang="en-US" sz="18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2018</a:t>
          </a:r>
          <a:endParaRPr lang="en-US" sz="1600" dirty="0">
            <a:solidFill>
              <a:schemeClr val="tx1"/>
            </a:solidFill>
          </a:endParaRPr>
        </a:p>
      </dgm:t>
    </dgm:pt>
    <dgm:pt modelId="{E45F76AF-B1A8-443B-8F6B-905A507AAB18}" type="parTrans" cxnId="{2765E390-3A42-466A-87AD-20316EA2380C}">
      <dgm:prSet/>
      <dgm:spPr/>
      <dgm:t>
        <a:bodyPr/>
        <a:lstStyle/>
        <a:p>
          <a:endParaRPr lang="en-US"/>
        </a:p>
      </dgm:t>
    </dgm:pt>
    <dgm:pt modelId="{18E5FFEB-DE46-4C1D-8F6E-E65026C954BE}" type="sibTrans" cxnId="{2765E390-3A42-466A-87AD-20316EA2380C}">
      <dgm:prSet/>
      <dgm:spPr/>
      <dgm:t>
        <a:bodyPr/>
        <a:lstStyle/>
        <a:p>
          <a:endParaRPr lang="en-US"/>
        </a:p>
      </dgm:t>
    </dgm:pt>
    <dgm:pt modelId="{96D6E15A-D265-46FD-AE7A-F7931904D8A6}">
      <dgm:prSet/>
      <dgm:spPr/>
      <dgm:t>
        <a:bodyPr/>
        <a:lstStyle/>
        <a:p>
          <a:r>
            <a:rPr lang="en-US" dirty="0"/>
            <a:t>Racial Awareness</a:t>
          </a:r>
        </a:p>
      </dgm:t>
    </dgm:pt>
    <dgm:pt modelId="{BF131BF4-552C-42B7-A4E4-3DD57EBFE6F7}" type="parTrans" cxnId="{83D85A34-AD39-4141-B7BD-21D8A23B6034}">
      <dgm:prSet/>
      <dgm:spPr/>
      <dgm:t>
        <a:bodyPr/>
        <a:lstStyle/>
        <a:p>
          <a:endParaRPr lang="en-US"/>
        </a:p>
      </dgm:t>
    </dgm:pt>
    <dgm:pt modelId="{AA466C83-112C-4333-B774-F1F265BD5C64}" type="sibTrans" cxnId="{83D85A34-AD39-4141-B7BD-21D8A23B6034}">
      <dgm:prSet/>
      <dgm:spPr/>
      <dgm:t>
        <a:bodyPr/>
        <a:lstStyle/>
        <a:p>
          <a:endParaRPr lang="en-US"/>
        </a:p>
      </dgm:t>
    </dgm:pt>
    <dgm:pt modelId="{E83323FA-D9FE-495D-BB9C-938C055FE7A9}">
      <dgm:prSet custT="1"/>
      <dgm:spPr/>
      <dgm:t>
        <a:bodyPr/>
        <a:lstStyle/>
        <a:p>
          <a:r>
            <a:rPr lang="en-US" sz="1800" dirty="0"/>
            <a:t>Beyond - ?</a:t>
          </a:r>
        </a:p>
      </dgm:t>
    </dgm:pt>
    <dgm:pt modelId="{716660A6-7100-457C-907A-A1A0FA5A3F95}" type="parTrans" cxnId="{62F54A26-305E-4B4D-8930-38EBEAD5734E}">
      <dgm:prSet/>
      <dgm:spPr/>
      <dgm:t>
        <a:bodyPr/>
        <a:lstStyle/>
        <a:p>
          <a:endParaRPr lang="en-US"/>
        </a:p>
      </dgm:t>
    </dgm:pt>
    <dgm:pt modelId="{8ECDD9C7-B419-4C83-AC8C-72BBFE97E18C}" type="sibTrans" cxnId="{62F54A26-305E-4B4D-8930-38EBEAD5734E}">
      <dgm:prSet/>
      <dgm:spPr/>
      <dgm:t>
        <a:bodyPr/>
        <a:lstStyle/>
        <a:p>
          <a:endParaRPr lang="en-US"/>
        </a:p>
      </dgm:t>
    </dgm:pt>
    <dgm:pt modelId="{E0D9B9BB-B71B-4094-81F3-C8E99AE698A1}">
      <dgm:prSet/>
      <dgm:spPr/>
      <dgm:t>
        <a:bodyPr/>
        <a:lstStyle/>
        <a:p>
          <a:r>
            <a:rPr lang="en-US" dirty="0"/>
            <a:t>Racial Responsibility</a:t>
          </a:r>
        </a:p>
        <a:p>
          <a:r>
            <a:rPr lang="en-US" dirty="0"/>
            <a:t>Competency</a:t>
          </a:r>
        </a:p>
      </dgm:t>
    </dgm:pt>
    <dgm:pt modelId="{35482E45-629A-48D5-9B40-64EDAA5503A5}" type="parTrans" cxnId="{83CEAB50-15BC-4899-8835-83936FD24235}">
      <dgm:prSet/>
      <dgm:spPr/>
      <dgm:t>
        <a:bodyPr/>
        <a:lstStyle/>
        <a:p>
          <a:endParaRPr lang="en-US"/>
        </a:p>
      </dgm:t>
    </dgm:pt>
    <dgm:pt modelId="{A8B8903B-04F2-4947-B217-759901A8DC0E}" type="sibTrans" cxnId="{83CEAB50-15BC-4899-8835-83936FD24235}">
      <dgm:prSet/>
      <dgm:spPr/>
      <dgm:t>
        <a:bodyPr/>
        <a:lstStyle/>
        <a:p>
          <a:endParaRPr lang="en-US"/>
        </a:p>
      </dgm:t>
    </dgm:pt>
    <dgm:pt modelId="{6B26B532-CEE7-4B7B-8984-7C533A53A68C}">
      <dgm:prSet custT="1"/>
      <dgm:spPr/>
      <dgm:t>
        <a:bodyPr/>
        <a:lstStyle/>
        <a:p>
          <a:r>
            <a:rPr lang="en-US" sz="180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2020</a:t>
          </a:r>
          <a:endParaRPr lang="en-US" sz="1800" dirty="0">
            <a:solidFill>
              <a:schemeClr val="tx1"/>
            </a:solidFill>
          </a:endParaRPr>
        </a:p>
      </dgm:t>
    </dgm:pt>
    <dgm:pt modelId="{3206C077-C468-4665-99F5-1557539C9F84}" type="parTrans" cxnId="{645B323F-8F62-4881-A210-94EC1422E907}">
      <dgm:prSet/>
      <dgm:spPr/>
      <dgm:t>
        <a:bodyPr/>
        <a:lstStyle/>
        <a:p>
          <a:endParaRPr lang="en-US"/>
        </a:p>
      </dgm:t>
    </dgm:pt>
    <dgm:pt modelId="{CD273B4A-73B5-4D39-B2F3-AE3909700749}" type="sibTrans" cxnId="{645B323F-8F62-4881-A210-94EC1422E907}">
      <dgm:prSet/>
      <dgm:spPr/>
      <dgm:t>
        <a:bodyPr/>
        <a:lstStyle/>
        <a:p>
          <a:endParaRPr lang="en-US"/>
        </a:p>
      </dgm:t>
    </dgm:pt>
    <dgm:pt modelId="{3E347774-8507-4119-B426-6DEC043FB47F}">
      <dgm:prSet/>
      <dgm:spPr/>
      <dgm:t>
        <a:bodyPr/>
        <a:lstStyle/>
        <a:p>
          <a:r>
            <a:rPr lang="en-US" dirty="0"/>
            <a:t>Racial Sensitivity</a:t>
          </a:r>
        </a:p>
      </dgm:t>
    </dgm:pt>
    <dgm:pt modelId="{7724F3AA-9046-4AD0-9618-B27EC90E9A44}" type="parTrans" cxnId="{F817BD2A-6C9A-4D99-A206-671CCF135B1C}">
      <dgm:prSet/>
      <dgm:spPr/>
      <dgm:t>
        <a:bodyPr/>
        <a:lstStyle/>
        <a:p>
          <a:endParaRPr lang="en-US"/>
        </a:p>
      </dgm:t>
    </dgm:pt>
    <dgm:pt modelId="{C4BA7DA9-0B89-4EDD-892F-0AA5545B4CF3}" type="sibTrans" cxnId="{F817BD2A-6C9A-4D99-A206-671CCF135B1C}">
      <dgm:prSet/>
      <dgm:spPr/>
      <dgm:t>
        <a:bodyPr/>
        <a:lstStyle/>
        <a:p>
          <a:endParaRPr lang="en-US"/>
        </a:p>
      </dgm:t>
    </dgm:pt>
    <dgm:pt modelId="{F50CB951-182F-4C09-833F-77274651E850}" type="pres">
      <dgm:prSet presAssocID="{319F336B-76B7-431F-9F5E-75CE23B83157}" presName="Name0" presStyleCnt="0">
        <dgm:presLayoutVars>
          <dgm:chMax/>
          <dgm:chPref/>
          <dgm:animLvl val="lvl"/>
        </dgm:presLayoutVars>
      </dgm:prSet>
      <dgm:spPr/>
    </dgm:pt>
    <dgm:pt modelId="{BF7A7FBC-F4EC-4FA7-9ED2-CDBB147A4DFF}" type="pres">
      <dgm:prSet presAssocID="{17CEDC3C-0518-4090-B100-0E26500712EC}" presName="composite" presStyleCnt="0"/>
      <dgm:spPr/>
    </dgm:pt>
    <dgm:pt modelId="{A49ACC75-3BE3-4DEC-B0F5-BB16B12A789B}" type="pres">
      <dgm:prSet presAssocID="{17CEDC3C-0518-4090-B100-0E26500712EC}" presName="Parent1" presStyleLbl="alignNode1" presStyleIdx="0" presStyleCnt="4">
        <dgm:presLayoutVars>
          <dgm:chMax val="1"/>
          <dgm:chPref val="1"/>
          <dgm:bulletEnabled val="1"/>
        </dgm:presLayoutVars>
      </dgm:prSet>
      <dgm:spPr/>
    </dgm:pt>
    <dgm:pt modelId="{3D1EE280-D874-4172-9524-CB36402E077E}" type="pres">
      <dgm:prSet presAssocID="{17CEDC3C-0518-4090-B100-0E26500712EC}" presName="Childtext1" presStyleLbl="revTx" presStyleIdx="0" presStyleCnt="4">
        <dgm:presLayoutVars>
          <dgm:chMax val="0"/>
          <dgm:chPref val="0"/>
          <dgm:bulletEnabled/>
        </dgm:presLayoutVars>
      </dgm:prSet>
      <dgm:spPr/>
    </dgm:pt>
    <dgm:pt modelId="{BC2FA1BC-4D66-422A-9B9B-ED7E6D643B43}" type="pres">
      <dgm:prSet presAssocID="{17CEDC3C-0518-4090-B100-0E26500712EC}" presName="ConnectLine" presStyleLbl="sibTrans1D1" presStyleIdx="0" presStyleCnt="4"/>
      <dgm:spPr>
        <a:noFill/>
        <a:ln w="12700" cap="flat" cmpd="sng" algn="ctr">
          <a:solidFill>
            <a:schemeClr val="accent1">
              <a:hueOff val="0"/>
              <a:satOff val="0"/>
              <a:lumOff val="0"/>
              <a:alphaOff val="0"/>
            </a:schemeClr>
          </a:solidFill>
          <a:prstDash val="dash"/>
          <a:miter lim="800000"/>
        </a:ln>
        <a:effectLst/>
      </dgm:spPr>
    </dgm:pt>
    <dgm:pt modelId="{AF5052EE-BC7F-4C12-A3C7-2E706E9F5258}" type="pres">
      <dgm:prSet presAssocID="{17CEDC3C-0518-4090-B100-0E26500712EC}" presName="ConnectLineEnd" presStyleLbl="node1" presStyleIdx="0" presStyleCnt="4"/>
      <dgm:spPr/>
    </dgm:pt>
    <dgm:pt modelId="{2F976C65-0102-4CF8-84FD-AD752E4F0DDF}" type="pres">
      <dgm:prSet presAssocID="{17CEDC3C-0518-4090-B100-0E26500712EC}" presName="EmptyPane" presStyleCnt="0"/>
      <dgm:spPr/>
    </dgm:pt>
    <dgm:pt modelId="{6C60830C-1BC0-4DB1-A6D1-80EF0F9788EE}" type="pres">
      <dgm:prSet presAssocID="{4A4B8366-1CAF-466D-9C6E-9F3316175D21}" presName="spaceBetweenRectangles" presStyleLbl="fgAcc1" presStyleIdx="0" presStyleCnt="3"/>
      <dgm:spPr/>
    </dgm:pt>
    <dgm:pt modelId="{C6221BA3-EB5E-4A5B-B4A9-839A8721561B}" type="pres">
      <dgm:prSet presAssocID="{FCC58286-7C6D-464C-BB42-4E6FDE44662B}" presName="composite" presStyleCnt="0"/>
      <dgm:spPr/>
    </dgm:pt>
    <dgm:pt modelId="{65F61CEF-2C5A-451A-B9F8-7D928D9EF5D0}" type="pres">
      <dgm:prSet presAssocID="{FCC58286-7C6D-464C-BB42-4E6FDE44662B}" presName="Parent1" presStyleLbl="alignNode1" presStyleIdx="1" presStyleCnt="4">
        <dgm:presLayoutVars>
          <dgm:chMax val="1"/>
          <dgm:chPref val="1"/>
          <dgm:bulletEnabled val="1"/>
        </dgm:presLayoutVars>
      </dgm:prSet>
      <dgm:spPr/>
    </dgm:pt>
    <dgm:pt modelId="{2D473DD1-2318-473E-BBC4-451410B2CE1D}" type="pres">
      <dgm:prSet presAssocID="{FCC58286-7C6D-464C-BB42-4E6FDE44662B}" presName="Childtext1" presStyleLbl="revTx" presStyleIdx="1" presStyleCnt="4">
        <dgm:presLayoutVars>
          <dgm:chMax val="0"/>
          <dgm:chPref val="0"/>
          <dgm:bulletEnabled/>
        </dgm:presLayoutVars>
      </dgm:prSet>
      <dgm:spPr/>
    </dgm:pt>
    <dgm:pt modelId="{A6A73103-C59B-41F0-8B31-4441F8EEBB22}" type="pres">
      <dgm:prSet presAssocID="{FCC58286-7C6D-464C-BB42-4E6FDE44662B}" presName="ConnectLine" presStyleLbl="sibTrans1D1" presStyleIdx="1" presStyleCnt="4"/>
      <dgm:spPr>
        <a:noFill/>
        <a:ln w="12700" cap="flat" cmpd="sng" algn="ctr">
          <a:solidFill>
            <a:schemeClr val="accent1">
              <a:hueOff val="0"/>
              <a:satOff val="0"/>
              <a:lumOff val="0"/>
              <a:alphaOff val="0"/>
            </a:schemeClr>
          </a:solidFill>
          <a:prstDash val="dash"/>
          <a:miter lim="800000"/>
        </a:ln>
        <a:effectLst/>
      </dgm:spPr>
    </dgm:pt>
    <dgm:pt modelId="{E0E2CA58-E017-4B26-A881-0FDEC68898CF}" type="pres">
      <dgm:prSet presAssocID="{FCC58286-7C6D-464C-BB42-4E6FDE44662B}" presName="ConnectLineEnd" presStyleLbl="node1" presStyleIdx="1" presStyleCnt="4"/>
      <dgm:spPr/>
    </dgm:pt>
    <dgm:pt modelId="{EC31DB94-3DCA-4008-81A6-D2AB47C6FBB0}" type="pres">
      <dgm:prSet presAssocID="{FCC58286-7C6D-464C-BB42-4E6FDE44662B}" presName="EmptyPane" presStyleCnt="0"/>
      <dgm:spPr/>
    </dgm:pt>
    <dgm:pt modelId="{EA259865-662E-4259-87AA-D58F5F978C60}" type="pres">
      <dgm:prSet presAssocID="{18E5FFEB-DE46-4C1D-8F6E-E65026C954BE}" presName="spaceBetweenRectangles" presStyleLbl="fgAcc1" presStyleIdx="1" presStyleCnt="3"/>
      <dgm:spPr/>
    </dgm:pt>
    <dgm:pt modelId="{261D956A-8C18-4E6E-8676-73B86848B866}" type="pres">
      <dgm:prSet presAssocID="{6B26B532-CEE7-4B7B-8984-7C533A53A68C}" presName="composite" presStyleCnt="0"/>
      <dgm:spPr/>
    </dgm:pt>
    <dgm:pt modelId="{482BD2E9-72B1-4898-83CF-01911040F542}" type="pres">
      <dgm:prSet presAssocID="{6B26B532-CEE7-4B7B-8984-7C533A53A68C}" presName="Parent1" presStyleLbl="alignNode1" presStyleIdx="2" presStyleCnt="4">
        <dgm:presLayoutVars>
          <dgm:chMax val="1"/>
          <dgm:chPref val="1"/>
          <dgm:bulletEnabled val="1"/>
        </dgm:presLayoutVars>
      </dgm:prSet>
      <dgm:spPr/>
    </dgm:pt>
    <dgm:pt modelId="{7F557BDA-D4A1-4F43-9FA3-58751D71C5D5}" type="pres">
      <dgm:prSet presAssocID="{6B26B532-CEE7-4B7B-8984-7C533A53A68C}" presName="Childtext1" presStyleLbl="revTx" presStyleIdx="2" presStyleCnt="4">
        <dgm:presLayoutVars>
          <dgm:chMax val="0"/>
          <dgm:chPref val="0"/>
          <dgm:bulletEnabled/>
        </dgm:presLayoutVars>
      </dgm:prSet>
      <dgm:spPr/>
    </dgm:pt>
    <dgm:pt modelId="{30AEF87D-3C53-415F-9D68-86D9F8DD482F}" type="pres">
      <dgm:prSet presAssocID="{6B26B532-CEE7-4B7B-8984-7C533A53A68C}" presName="ConnectLine" presStyleLbl="sibTrans1D1" presStyleIdx="2" presStyleCnt="4"/>
      <dgm:spPr>
        <a:noFill/>
        <a:ln w="12700" cap="flat" cmpd="sng" algn="ctr">
          <a:solidFill>
            <a:schemeClr val="accent1">
              <a:hueOff val="0"/>
              <a:satOff val="0"/>
              <a:lumOff val="0"/>
              <a:alphaOff val="0"/>
            </a:schemeClr>
          </a:solidFill>
          <a:prstDash val="dash"/>
          <a:miter lim="800000"/>
        </a:ln>
        <a:effectLst/>
      </dgm:spPr>
    </dgm:pt>
    <dgm:pt modelId="{E1822216-0A61-4336-9158-CE68889445E9}" type="pres">
      <dgm:prSet presAssocID="{6B26B532-CEE7-4B7B-8984-7C533A53A68C}" presName="ConnectLineEnd" presStyleLbl="node1" presStyleIdx="2" presStyleCnt="4"/>
      <dgm:spPr/>
    </dgm:pt>
    <dgm:pt modelId="{A54D058E-755A-4DA2-AAE7-7E65D7381478}" type="pres">
      <dgm:prSet presAssocID="{6B26B532-CEE7-4B7B-8984-7C533A53A68C}" presName="EmptyPane" presStyleCnt="0"/>
      <dgm:spPr/>
    </dgm:pt>
    <dgm:pt modelId="{043A07BA-DF6E-4650-BF6C-F9DF18E758A2}" type="pres">
      <dgm:prSet presAssocID="{CD273B4A-73B5-4D39-B2F3-AE3909700749}" presName="spaceBetweenRectangles" presStyleLbl="fgAcc1" presStyleIdx="2" presStyleCnt="3"/>
      <dgm:spPr/>
    </dgm:pt>
    <dgm:pt modelId="{389FF7C6-70DC-4926-81A7-388E21A8A67A}" type="pres">
      <dgm:prSet presAssocID="{E83323FA-D9FE-495D-BB9C-938C055FE7A9}" presName="composite" presStyleCnt="0"/>
      <dgm:spPr/>
    </dgm:pt>
    <dgm:pt modelId="{41C4539A-0685-41FF-B5B9-8D19A73AFAE5}" type="pres">
      <dgm:prSet presAssocID="{E83323FA-D9FE-495D-BB9C-938C055FE7A9}" presName="Parent1" presStyleLbl="alignNode1" presStyleIdx="3" presStyleCnt="4">
        <dgm:presLayoutVars>
          <dgm:chMax val="1"/>
          <dgm:chPref val="1"/>
          <dgm:bulletEnabled val="1"/>
        </dgm:presLayoutVars>
      </dgm:prSet>
      <dgm:spPr/>
    </dgm:pt>
    <dgm:pt modelId="{D44F0506-8AC4-4F85-BD19-22441542B740}" type="pres">
      <dgm:prSet presAssocID="{E83323FA-D9FE-495D-BB9C-938C055FE7A9}" presName="Childtext1" presStyleLbl="revTx" presStyleIdx="3" presStyleCnt="4">
        <dgm:presLayoutVars>
          <dgm:chMax val="0"/>
          <dgm:chPref val="0"/>
          <dgm:bulletEnabled/>
        </dgm:presLayoutVars>
      </dgm:prSet>
      <dgm:spPr/>
    </dgm:pt>
    <dgm:pt modelId="{33BD2C30-FE64-4F31-8CBE-0B6EFE96121A}" type="pres">
      <dgm:prSet presAssocID="{E83323FA-D9FE-495D-BB9C-938C055FE7A9}" presName="ConnectLine" presStyleLbl="sibTrans1D1" presStyleIdx="3" presStyleCnt="4"/>
      <dgm:spPr>
        <a:noFill/>
        <a:ln w="12700" cap="flat" cmpd="sng" algn="ctr">
          <a:solidFill>
            <a:schemeClr val="accent1">
              <a:hueOff val="0"/>
              <a:satOff val="0"/>
              <a:lumOff val="0"/>
              <a:alphaOff val="0"/>
            </a:schemeClr>
          </a:solidFill>
          <a:prstDash val="dash"/>
          <a:miter lim="800000"/>
        </a:ln>
        <a:effectLst/>
      </dgm:spPr>
    </dgm:pt>
    <dgm:pt modelId="{449623A4-8FB6-433E-8296-9C8AB05B39CF}" type="pres">
      <dgm:prSet presAssocID="{E83323FA-D9FE-495D-BB9C-938C055FE7A9}" presName="ConnectLineEnd" presStyleLbl="node1" presStyleIdx="3" presStyleCnt="4"/>
      <dgm:spPr/>
    </dgm:pt>
    <dgm:pt modelId="{09CEEFDD-FEB6-4D65-8EF1-3EB4C56012E3}" type="pres">
      <dgm:prSet presAssocID="{E83323FA-D9FE-495D-BB9C-938C055FE7A9}" presName="EmptyPane" presStyleCnt="0"/>
      <dgm:spPr/>
    </dgm:pt>
  </dgm:ptLst>
  <dgm:cxnLst>
    <dgm:cxn modelId="{D0AF3E1B-A022-48B5-912F-ECBFD6C6ABFE}" type="presOf" srcId="{FCC58286-7C6D-464C-BB42-4E6FDE44662B}" destId="{65F61CEF-2C5A-451A-B9F8-7D928D9EF5D0}" srcOrd="0" destOrd="0" presId="urn:microsoft.com/office/officeart/2016/7/layout/HexagonTimeline"/>
    <dgm:cxn modelId="{0B850623-39E1-4B33-BC95-9362FA49F49F}" type="presOf" srcId="{3E347774-8507-4119-B426-6DEC043FB47F}" destId="{7F557BDA-D4A1-4F43-9FA3-58751D71C5D5}" srcOrd="0" destOrd="0" presId="urn:microsoft.com/office/officeart/2016/7/layout/HexagonTimeline"/>
    <dgm:cxn modelId="{62F54A26-305E-4B4D-8930-38EBEAD5734E}" srcId="{319F336B-76B7-431F-9F5E-75CE23B83157}" destId="{E83323FA-D9FE-495D-BB9C-938C055FE7A9}" srcOrd="3" destOrd="0" parTransId="{716660A6-7100-457C-907A-A1A0FA5A3F95}" sibTransId="{8ECDD9C7-B419-4C83-AC8C-72BBFE97E18C}"/>
    <dgm:cxn modelId="{F817BD2A-6C9A-4D99-A206-671CCF135B1C}" srcId="{6B26B532-CEE7-4B7B-8984-7C533A53A68C}" destId="{3E347774-8507-4119-B426-6DEC043FB47F}" srcOrd="0" destOrd="0" parTransId="{7724F3AA-9046-4AD0-9618-B27EC90E9A44}" sibTransId="{C4BA7DA9-0B89-4EDD-892F-0AA5545B4CF3}"/>
    <dgm:cxn modelId="{2BA53734-355E-4DD6-99D4-E20B2F1694F8}" type="presOf" srcId="{96D6E15A-D265-46FD-AE7A-F7931904D8A6}" destId="{2D473DD1-2318-473E-BBC4-451410B2CE1D}" srcOrd="0" destOrd="0" presId="urn:microsoft.com/office/officeart/2016/7/layout/HexagonTimeline"/>
    <dgm:cxn modelId="{83D85A34-AD39-4141-B7BD-21D8A23B6034}" srcId="{FCC58286-7C6D-464C-BB42-4E6FDE44662B}" destId="{96D6E15A-D265-46FD-AE7A-F7931904D8A6}" srcOrd="0" destOrd="0" parTransId="{BF131BF4-552C-42B7-A4E4-3DD57EBFE6F7}" sibTransId="{AA466C83-112C-4333-B774-F1F265BD5C64}"/>
    <dgm:cxn modelId="{99062C35-11FD-48B3-B6CC-285149615D1F}" srcId="{17CEDC3C-0518-4090-B100-0E26500712EC}" destId="{98391499-17A2-4801-9F69-81BE473760CD}" srcOrd="0" destOrd="0" parTransId="{95C58DFF-DB28-47BF-BD6A-EC281E8FC2CD}" sibTransId="{5B5CC139-5156-44F9-B835-6B92FEC46484}"/>
    <dgm:cxn modelId="{B3417D35-E4B2-433C-8142-F4400431E9F3}" type="presOf" srcId="{319F336B-76B7-431F-9F5E-75CE23B83157}" destId="{F50CB951-182F-4C09-833F-77274651E850}" srcOrd="0" destOrd="0" presId="urn:microsoft.com/office/officeart/2016/7/layout/HexagonTimeline"/>
    <dgm:cxn modelId="{645B323F-8F62-4881-A210-94EC1422E907}" srcId="{319F336B-76B7-431F-9F5E-75CE23B83157}" destId="{6B26B532-CEE7-4B7B-8984-7C533A53A68C}" srcOrd="2" destOrd="0" parTransId="{3206C077-C468-4665-99F5-1557539C9F84}" sibTransId="{CD273B4A-73B5-4D39-B2F3-AE3909700749}"/>
    <dgm:cxn modelId="{06755B5E-0EFB-4156-AB4F-432E9E42436B}" type="presOf" srcId="{E0D9B9BB-B71B-4094-81F3-C8E99AE698A1}" destId="{D44F0506-8AC4-4F85-BD19-22441542B740}" srcOrd="0" destOrd="0" presId="urn:microsoft.com/office/officeart/2016/7/layout/HexagonTimeline"/>
    <dgm:cxn modelId="{83CEAB50-15BC-4899-8835-83936FD24235}" srcId="{E83323FA-D9FE-495D-BB9C-938C055FE7A9}" destId="{E0D9B9BB-B71B-4094-81F3-C8E99AE698A1}" srcOrd="0" destOrd="0" parTransId="{35482E45-629A-48D5-9B40-64EDAA5503A5}" sibTransId="{A8B8903B-04F2-4947-B217-759901A8DC0E}"/>
    <dgm:cxn modelId="{ECE2E970-6F25-425A-8BEC-19E61412EF73}" type="presOf" srcId="{6B26B532-CEE7-4B7B-8984-7C533A53A68C}" destId="{482BD2E9-72B1-4898-83CF-01911040F542}" srcOrd="0" destOrd="0" presId="urn:microsoft.com/office/officeart/2016/7/layout/HexagonTimeline"/>
    <dgm:cxn modelId="{EF83927D-8C1E-4F34-9056-A5785311FBAE}" type="presOf" srcId="{17CEDC3C-0518-4090-B100-0E26500712EC}" destId="{A49ACC75-3BE3-4DEC-B0F5-BB16B12A789B}" srcOrd="0" destOrd="0" presId="urn:microsoft.com/office/officeart/2016/7/layout/HexagonTimeline"/>
    <dgm:cxn modelId="{2765E390-3A42-466A-87AD-20316EA2380C}" srcId="{319F336B-76B7-431F-9F5E-75CE23B83157}" destId="{FCC58286-7C6D-464C-BB42-4E6FDE44662B}" srcOrd="1" destOrd="0" parTransId="{E45F76AF-B1A8-443B-8F6B-905A507AAB18}" sibTransId="{18E5FFEB-DE46-4C1D-8F6E-E65026C954BE}"/>
    <dgm:cxn modelId="{2850D5B0-B559-49DD-8075-ADF422BE7BE0}" type="presOf" srcId="{E83323FA-D9FE-495D-BB9C-938C055FE7A9}" destId="{41C4539A-0685-41FF-B5B9-8D19A73AFAE5}" srcOrd="0" destOrd="0" presId="urn:microsoft.com/office/officeart/2016/7/layout/HexagonTimeline"/>
    <dgm:cxn modelId="{F3685BBB-EDCD-434E-B14C-7115142F68A7}" type="presOf" srcId="{98391499-17A2-4801-9F69-81BE473760CD}" destId="{3D1EE280-D874-4172-9524-CB36402E077E}" srcOrd="0" destOrd="0" presId="urn:microsoft.com/office/officeart/2016/7/layout/HexagonTimeline"/>
    <dgm:cxn modelId="{9ACB3AC1-8255-46E0-BE75-4532AEAAAF80}" srcId="{319F336B-76B7-431F-9F5E-75CE23B83157}" destId="{17CEDC3C-0518-4090-B100-0E26500712EC}" srcOrd="0" destOrd="0" parTransId="{B435DE3C-F726-408B-AC6F-DE0EFE9CCD63}" sibTransId="{4A4B8366-1CAF-466D-9C6E-9F3316175D21}"/>
    <dgm:cxn modelId="{DEF1D91B-F6A4-4EEF-AF7C-2332FBCE92E2}" type="presParOf" srcId="{F50CB951-182F-4C09-833F-77274651E850}" destId="{BF7A7FBC-F4EC-4FA7-9ED2-CDBB147A4DFF}" srcOrd="0" destOrd="0" presId="urn:microsoft.com/office/officeart/2016/7/layout/HexagonTimeline"/>
    <dgm:cxn modelId="{C9BA8A65-0F6E-42E2-B1D9-98F600291644}" type="presParOf" srcId="{BF7A7FBC-F4EC-4FA7-9ED2-CDBB147A4DFF}" destId="{A49ACC75-3BE3-4DEC-B0F5-BB16B12A789B}" srcOrd="0" destOrd="0" presId="urn:microsoft.com/office/officeart/2016/7/layout/HexagonTimeline"/>
    <dgm:cxn modelId="{1685AE90-FF17-43C3-BDBE-6428CCF01FE8}" type="presParOf" srcId="{BF7A7FBC-F4EC-4FA7-9ED2-CDBB147A4DFF}" destId="{3D1EE280-D874-4172-9524-CB36402E077E}" srcOrd="1" destOrd="0" presId="urn:microsoft.com/office/officeart/2016/7/layout/HexagonTimeline"/>
    <dgm:cxn modelId="{E064FCA2-1036-4954-AD55-976E0EB2389D}" type="presParOf" srcId="{BF7A7FBC-F4EC-4FA7-9ED2-CDBB147A4DFF}" destId="{BC2FA1BC-4D66-422A-9B9B-ED7E6D643B43}" srcOrd="2" destOrd="0" presId="urn:microsoft.com/office/officeart/2016/7/layout/HexagonTimeline"/>
    <dgm:cxn modelId="{0729671A-0875-476D-B5A1-DF0E98FBBAE4}" type="presParOf" srcId="{BF7A7FBC-F4EC-4FA7-9ED2-CDBB147A4DFF}" destId="{AF5052EE-BC7F-4C12-A3C7-2E706E9F5258}" srcOrd="3" destOrd="0" presId="urn:microsoft.com/office/officeart/2016/7/layout/HexagonTimeline"/>
    <dgm:cxn modelId="{33D6C47F-A522-4CA8-BFA7-7224DE2C0905}" type="presParOf" srcId="{BF7A7FBC-F4EC-4FA7-9ED2-CDBB147A4DFF}" destId="{2F976C65-0102-4CF8-84FD-AD752E4F0DDF}" srcOrd="4" destOrd="0" presId="urn:microsoft.com/office/officeart/2016/7/layout/HexagonTimeline"/>
    <dgm:cxn modelId="{A0B46854-B037-4800-9363-28DE61CEAB1A}" type="presParOf" srcId="{F50CB951-182F-4C09-833F-77274651E850}" destId="{6C60830C-1BC0-4DB1-A6D1-80EF0F9788EE}" srcOrd="1" destOrd="0" presId="urn:microsoft.com/office/officeart/2016/7/layout/HexagonTimeline"/>
    <dgm:cxn modelId="{66F1BECE-48F0-46DD-9581-6B028D9D8FE9}" type="presParOf" srcId="{F50CB951-182F-4C09-833F-77274651E850}" destId="{C6221BA3-EB5E-4A5B-B4A9-839A8721561B}" srcOrd="2" destOrd="0" presId="urn:microsoft.com/office/officeart/2016/7/layout/HexagonTimeline"/>
    <dgm:cxn modelId="{DD72E4BD-F686-4DF7-94A0-9C6939905E91}" type="presParOf" srcId="{C6221BA3-EB5E-4A5B-B4A9-839A8721561B}" destId="{65F61CEF-2C5A-451A-B9F8-7D928D9EF5D0}" srcOrd="0" destOrd="0" presId="urn:microsoft.com/office/officeart/2016/7/layout/HexagonTimeline"/>
    <dgm:cxn modelId="{AB683ECD-D1DC-4B6A-ACAC-AE998357ED94}" type="presParOf" srcId="{C6221BA3-EB5E-4A5B-B4A9-839A8721561B}" destId="{2D473DD1-2318-473E-BBC4-451410B2CE1D}" srcOrd="1" destOrd="0" presId="urn:microsoft.com/office/officeart/2016/7/layout/HexagonTimeline"/>
    <dgm:cxn modelId="{2E999565-FA9C-43AC-9443-86AB8D5D987E}" type="presParOf" srcId="{C6221BA3-EB5E-4A5B-B4A9-839A8721561B}" destId="{A6A73103-C59B-41F0-8B31-4441F8EEBB22}" srcOrd="2" destOrd="0" presId="urn:microsoft.com/office/officeart/2016/7/layout/HexagonTimeline"/>
    <dgm:cxn modelId="{D1372A50-A3FA-4ED7-9B3E-728187CE7BC1}" type="presParOf" srcId="{C6221BA3-EB5E-4A5B-B4A9-839A8721561B}" destId="{E0E2CA58-E017-4B26-A881-0FDEC68898CF}" srcOrd="3" destOrd="0" presId="urn:microsoft.com/office/officeart/2016/7/layout/HexagonTimeline"/>
    <dgm:cxn modelId="{CBB18E03-0513-49C5-984C-B9D18BE6B5AC}" type="presParOf" srcId="{C6221BA3-EB5E-4A5B-B4A9-839A8721561B}" destId="{EC31DB94-3DCA-4008-81A6-D2AB47C6FBB0}" srcOrd="4" destOrd="0" presId="urn:microsoft.com/office/officeart/2016/7/layout/HexagonTimeline"/>
    <dgm:cxn modelId="{E47F041B-1911-48A9-A71E-A5A703AF1382}" type="presParOf" srcId="{F50CB951-182F-4C09-833F-77274651E850}" destId="{EA259865-662E-4259-87AA-D58F5F978C60}" srcOrd="3" destOrd="0" presId="urn:microsoft.com/office/officeart/2016/7/layout/HexagonTimeline"/>
    <dgm:cxn modelId="{A00DCAFD-5268-4A50-9EBB-77F51D7A4C92}" type="presParOf" srcId="{F50CB951-182F-4C09-833F-77274651E850}" destId="{261D956A-8C18-4E6E-8676-73B86848B866}" srcOrd="4" destOrd="0" presId="urn:microsoft.com/office/officeart/2016/7/layout/HexagonTimeline"/>
    <dgm:cxn modelId="{E6D04693-7831-406B-968F-4CC88236D421}" type="presParOf" srcId="{261D956A-8C18-4E6E-8676-73B86848B866}" destId="{482BD2E9-72B1-4898-83CF-01911040F542}" srcOrd="0" destOrd="0" presId="urn:microsoft.com/office/officeart/2016/7/layout/HexagonTimeline"/>
    <dgm:cxn modelId="{9310ECE9-FC15-48D2-94EB-D33B3DC798C7}" type="presParOf" srcId="{261D956A-8C18-4E6E-8676-73B86848B866}" destId="{7F557BDA-D4A1-4F43-9FA3-58751D71C5D5}" srcOrd="1" destOrd="0" presId="urn:microsoft.com/office/officeart/2016/7/layout/HexagonTimeline"/>
    <dgm:cxn modelId="{DF089B55-AF6F-4294-8CF4-2EE38E763C7E}" type="presParOf" srcId="{261D956A-8C18-4E6E-8676-73B86848B866}" destId="{30AEF87D-3C53-415F-9D68-86D9F8DD482F}" srcOrd="2" destOrd="0" presId="urn:microsoft.com/office/officeart/2016/7/layout/HexagonTimeline"/>
    <dgm:cxn modelId="{03F73AFC-A75C-4F83-8775-C0C8AA0587DC}" type="presParOf" srcId="{261D956A-8C18-4E6E-8676-73B86848B866}" destId="{E1822216-0A61-4336-9158-CE68889445E9}" srcOrd="3" destOrd="0" presId="urn:microsoft.com/office/officeart/2016/7/layout/HexagonTimeline"/>
    <dgm:cxn modelId="{96709866-6939-431A-9A3E-AA15A11AFF77}" type="presParOf" srcId="{261D956A-8C18-4E6E-8676-73B86848B866}" destId="{A54D058E-755A-4DA2-AAE7-7E65D7381478}" srcOrd="4" destOrd="0" presId="urn:microsoft.com/office/officeart/2016/7/layout/HexagonTimeline"/>
    <dgm:cxn modelId="{63C60875-8B59-496F-98D8-743A5F300F86}" type="presParOf" srcId="{F50CB951-182F-4C09-833F-77274651E850}" destId="{043A07BA-DF6E-4650-BF6C-F9DF18E758A2}" srcOrd="5" destOrd="0" presId="urn:microsoft.com/office/officeart/2016/7/layout/HexagonTimeline"/>
    <dgm:cxn modelId="{2D8777AF-91DD-48A2-B124-AB596A154BFF}" type="presParOf" srcId="{F50CB951-182F-4C09-833F-77274651E850}" destId="{389FF7C6-70DC-4926-81A7-388E21A8A67A}" srcOrd="6" destOrd="0" presId="urn:microsoft.com/office/officeart/2016/7/layout/HexagonTimeline"/>
    <dgm:cxn modelId="{D667FE48-0186-43FC-9248-C15915ABAEB2}" type="presParOf" srcId="{389FF7C6-70DC-4926-81A7-388E21A8A67A}" destId="{41C4539A-0685-41FF-B5B9-8D19A73AFAE5}" srcOrd="0" destOrd="0" presId="urn:microsoft.com/office/officeart/2016/7/layout/HexagonTimeline"/>
    <dgm:cxn modelId="{57E2A560-9C93-4B7D-8DFF-5E08C5A597EF}" type="presParOf" srcId="{389FF7C6-70DC-4926-81A7-388E21A8A67A}" destId="{D44F0506-8AC4-4F85-BD19-22441542B740}" srcOrd="1" destOrd="0" presId="urn:microsoft.com/office/officeart/2016/7/layout/HexagonTimeline"/>
    <dgm:cxn modelId="{A67CDB28-D89F-4751-BF2B-D26E5623F0F9}" type="presParOf" srcId="{389FF7C6-70DC-4926-81A7-388E21A8A67A}" destId="{33BD2C30-FE64-4F31-8CBE-0B6EFE96121A}" srcOrd="2" destOrd="0" presId="urn:microsoft.com/office/officeart/2016/7/layout/HexagonTimeline"/>
    <dgm:cxn modelId="{72663BB5-528A-499B-BACD-1BD7DCE092EE}" type="presParOf" srcId="{389FF7C6-70DC-4926-81A7-388E21A8A67A}" destId="{449623A4-8FB6-433E-8296-9C8AB05B39CF}" srcOrd="3" destOrd="0" presId="urn:microsoft.com/office/officeart/2016/7/layout/HexagonTimeline"/>
    <dgm:cxn modelId="{AC00EA92-9C0F-438E-A013-85AC49D156AC}" type="presParOf" srcId="{389FF7C6-70DC-4926-81A7-388E21A8A67A}" destId="{09CEEFDD-FEB6-4D65-8EF1-3EB4C56012E3}"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ACC75-3BE3-4DEC-B0F5-BB16B12A789B}">
      <dsp:nvSpPr>
        <dsp:cNvPr id="0" name=""/>
        <dsp:cNvSpPr/>
      </dsp:nvSpPr>
      <dsp:spPr>
        <a:xfrm>
          <a:off x="358183" y="1914588"/>
          <a:ext cx="1842084" cy="522160"/>
        </a:xfrm>
        <a:prstGeom prst="homePlate">
          <a:avLst>
            <a:gd name="adj" fmla="val 4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2017</a:t>
          </a:r>
          <a:endParaRPr lang="en-US" sz="1600" kern="1200" dirty="0">
            <a:solidFill>
              <a:schemeClr val="tx1"/>
            </a:solidFill>
          </a:endParaRPr>
        </a:p>
      </dsp:txBody>
      <dsp:txXfrm>
        <a:off x="358183" y="1914588"/>
        <a:ext cx="1737652" cy="522160"/>
      </dsp:txXfrm>
    </dsp:sp>
    <dsp:sp modelId="{3D1EE280-D874-4172-9524-CB36402E077E}">
      <dsp:nvSpPr>
        <dsp:cNvPr id="0" name=""/>
        <dsp:cNvSpPr/>
      </dsp:nvSpPr>
      <dsp:spPr>
        <a:xfrm>
          <a:off x="0" y="0"/>
          <a:ext cx="2558450"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0" rIns="0" bIns="177800" numCol="1" spcCol="1270" anchor="b" anchorCtr="1">
          <a:noAutofit/>
        </a:bodyPr>
        <a:lstStyle/>
        <a:p>
          <a:pPr marL="0" lvl="0" indent="0" algn="ctr" defTabSz="889000">
            <a:lnSpc>
              <a:spcPct val="90000"/>
            </a:lnSpc>
            <a:spcBef>
              <a:spcPct val="0"/>
            </a:spcBef>
            <a:spcAft>
              <a:spcPct val="35000"/>
            </a:spcAft>
            <a:buNone/>
          </a:pPr>
          <a:r>
            <a:rPr lang="en-US" sz="2000" kern="1200" dirty="0"/>
            <a:t>Racial Oblivion</a:t>
          </a:r>
        </a:p>
      </dsp:txBody>
      <dsp:txXfrm>
        <a:off x="0" y="0"/>
        <a:ext cx="2558450" cy="1392428"/>
      </dsp:txXfrm>
    </dsp:sp>
    <dsp:sp modelId="{6C60830C-1BC0-4DB1-A6D1-80EF0F9788EE}">
      <dsp:nvSpPr>
        <dsp:cNvPr id="0" name=""/>
        <dsp:cNvSpPr/>
      </dsp:nvSpPr>
      <dsp:spPr>
        <a:xfrm>
          <a:off x="2200267" y="2175669"/>
          <a:ext cx="716366" cy="0"/>
        </a:xfrm>
        <a:custGeom>
          <a:avLst/>
          <a:gdLst/>
          <a:ahLst/>
          <a:cxnLst/>
          <a:rect l="0" t="0" r="0" b="0"/>
          <a:pathLst>
            <a:path>
              <a:moveTo>
                <a:pt x="0" y="0"/>
              </a:moveTo>
              <a:lnTo>
                <a:pt x="716366" y="0"/>
              </a:lnTo>
            </a:path>
          </a:pathLst>
        </a:custGeom>
        <a:no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C2FA1BC-4D66-422A-9B9B-ED7E6D643B43}">
      <dsp:nvSpPr>
        <dsp:cNvPr id="0" name=""/>
        <dsp:cNvSpPr/>
      </dsp:nvSpPr>
      <dsp:spPr>
        <a:xfrm>
          <a:off x="1279225" y="1479454"/>
          <a:ext cx="0" cy="435133"/>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F5052EE-BC7F-4C12-A3C7-2E706E9F5258}">
      <dsp:nvSpPr>
        <dsp:cNvPr id="0" name=""/>
        <dsp:cNvSpPr/>
      </dsp:nvSpPr>
      <dsp:spPr>
        <a:xfrm>
          <a:off x="1235711" y="1392428"/>
          <a:ext cx="87026" cy="87026"/>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5F61CEF-2C5A-451A-B9F8-7D928D9EF5D0}">
      <dsp:nvSpPr>
        <dsp:cNvPr id="0" name=""/>
        <dsp:cNvSpPr/>
      </dsp:nvSpPr>
      <dsp:spPr>
        <a:xfrm>
          <a:off x="2916633" y="1914588"/>
          <a:ext cx="1842084" cy="522160"/>
        </a:xfrm>
        <a:prstGeom prst="hexagon">
          <a:avLst>
            <a:gd name="adj" fmla="val 40000"/>
            <a:gd name="vf" fmla="val 11547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2018</a:t>
          </a:r>
          <a:endParaRPr lang="en-US" sz="1600" kern="1200" dirty="0">
            <a:solidFill>
              <a:schemeClr val="tx1"/>
            </a:solidFill>
          </a:endParaRPr>
        </a:p>
      </dsp:txBody>
      <dsp:txXfrm>
        <a:off x="3139761" y="1977836"/>
        <a:ext cx="1395828" cy="395664"/>
      </dsp:txXfrm>
    </dsp:sp>
    <dsp:sp modelId="{2D473DD1-2318-473E-BBC4-451410B2CE1D}">
      <dsp:nvSpPr>
        <dsp:cNvPr id="0" name=""/>
        <dsp:cNvSpPr/>
      </dsp:nvSpPr>
      <dsp:spPr>
        <a:xfrm>
          <a:off x="2558450" y="2958909"/>
          <a:ext cx="2558450"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0" rIns="0" bIns="177800" numCol="1" spcCol="1270" anchor="t" anchorCtr="1">
          <a:noAutofit/>
        </a:bodyPr>
        <a:lstStyle/>
        <a:p>
          <a:pPr marL="0" lvl="0" indent="0" algn="ctr" defTabSz="889000">
            <a:lnSpc>
              <a:spcPct val="90000"/>
            </a:lnSpc>
            <a:spcBef>
              <a:spcPct val="0"/>
            </a:spcBef>
            <a:spcAft>
              <a:spcPct val="35000"/>
            </a:spcAft>
            <a:buNone/>
          </a:pPr>
          <a:r>
            <a:rPr lang="en-US" sz="2000" kern="1200" dirty="0"/>
            <a:t>Racial Awareness</a:t>
          </a:r>
        </a:p>
      </dsp:txBody>
      <dsp:txXfrm>
        <a:off x="2558450" y="2958909"/>
        <a:ext cx="2558450" cy="1392428"/>
      </dsp:txXfrm>
    </dsp:sp>
    <dsp:sp modelId="{EA259865-662E-4259-87AA-D58F5F978C60}">
      <dsp:nvSpPr>
        <dsp:cNvPr id="0" name=""/>
        <dsp:cNvSpPr/>
      </dsp:nvSpPr>
      <dsp:spPr>
        <a:xfrm>
          <a:off x="4758717" y="2175669"/>
          <a:ext cx="716365" cy="0"/>
        </a:xfrm>
        <a:custGeom>
          <a:avLst/>
          <a:gdLst/>
          <a:ahLst/>
          <a:cxnLst/>
          <a:rect l="0" t="0" r="0" b="0"/>
          <a:pathLst>
            <a:path>
              <a:moveTo>
                <a:pt x="0" y="0"/>
              </a:moveTo>
              <a:lnTo>
                <a:pt x="716365" y="0"/>
              </a:lnTo>
            </a:path>
          </a:pathLst>
        </a:custGeom>
        <a:no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6A73103-C59B-41F0-8B31-4441F8EEBB22}">
      <dsp:nvSpPr>
        <dsp:cNvPr id="0" name=""/>
        <dsp:cNvSpPr/>
      </dsp:nvSpPr>
      <dsp:spPr>
        <a:xfrm>
          <a:off x="3837675" y="2436749"/>
          <a:ext cx="0" cy="435133"/>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0E2CA58-E017-4B26-A881-0FDEC68898CF}">
      <dsp:nvSpPr>
        <dsp:cNvPr id="0" name=""/>
        <dsp:cNvSpPr/>
      </dsp:nvSpPr>
      <dsp:spPr>
        <a:xfrm>
          <a:off x="3794161" y="2871883"/>
          <a:ext cx="87026" cy="87026"/>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82BD2E9-72B1-4898-83CF-01911040F542}">
      <dsp:nvSpPr>
        <dsp:cNvPr id="0" name=""/>
        <dsp:cNvSpPr/>
      </dsp:nvSpPr>
      <dsp:spPr>
        <a:xfrm>
          <a:off x="5475083" y="1914588"/>
          <a:ext cx="1842084" cy="522160"/>
        </a:xfrm>
        <a:prstGeom prst="hexagon">
          <a:avLst>
            <a:gd name="adj" fmla="val 40000"/>
            <a:gd name="vf" fmla="val 11547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2020</a:t>
          </a:r>
          <a:endParaRPr lang="en-US" sz="1800" kern="1200" dirty="0">
            <a:solidFill>
              <a:schemeClr val="tx1"/>
            </a:solidFill>
          </a:endParaRPr>
        </a:p>
      </dsp:txBody>
      <dsp:txXfrm>
        <a:off x="5698211" y="1977836"/>
        <a:ext cx="1395828" cy="395664"/>
      </dsp:txXfrm>
    </dsp:sp>
    <dsp:sp modelId="{7F557BDA-D4A1-4F43-9FA3-58751D71C5D5}">
      <dsp:nvSpPr>
        <dsp:cNvPr id="0" name=""/>
        <dsp:cNvSpPr/>
      </dsp:nvSpPr>
      <dsp:spPr>
        <a:xfrm>
          <a:off x="5116900" y="0"/>
          <a:ext cx="2558450"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0" rIns="0" bIns="177800" numCol="1" spcCol="1270" anchor="b" anchorCtr="1">
          <a:noAutofit/>
        </a:bodyPr>
        <a:lstStyle/>
        <a:p>
          <a:pPr marL="0" lvl="0" indent="0" algn="ctr" defTabSz="889000">
            <a:lnSpc>
              <a:spcPct val="90000"/>
            </a:lnSpc>
            <a:spcBef>
              <a:spcPct val="0"/>
            </a:spcBef>
            <a:spcAft>
              <a:spcPct val="35000"/>
            </a:spcAft>
            <a:buNone/>
          </a:pPr>
          <a:r>
            <a:rPr lang="en-US" sz="2000" kern="1200" dirty="0"/>
            <a:t>Racial Sensitivity</a:t>
          </a:r>
        </a:p>
      </dsp:txBody>
      <dsp:txXfrm>
        <a:off x="5116900" y="0"/>
        <a:ext cx="2558450" cy="1392428"/>
      </dsp:txXfrm>
    </dsp:sp>
    <dsp:sp modelId="{043A07BA-DF6E-4650-BF6C-F9DF18E758A2}">
      <dsp:nvSpPr>
        <dsp:cNvPr id="0" name=""/>
        <dsp:cNvSpPr/>
      </dsp:nvSpPr>
      <dsp:spPr>
        <a:xfrm>
          <a:off x="7317167" y="2175669"/>
          <a:ext cx="716365" cy="0"/>
        </a:xfrm>
        <a:custGeom>
          <a:avLst/>
          <a:gdLst/>
          <a:ahLst/>
          <a:cxnLst/>
          <a:rect l="0" t="0" r="0" b="0"/>
          <a:pathLst>
            <a:path>
              <a:moveTo>
                <a:pt x="0" y="0"/>
              </a:moveTo>
              <a:lnTo>
                <a:pt x="716365" y="0"/>
              </a:lnTo>
            </a:path>
          </a:pathLst>
        </a:custGeom>
        <a:no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0AEF87D-3C53-415F-9D68-86D9F8DD482F}">
      <dsp:nvSpPr>
        <dsp:cNvPr id="0" name=""/>
        <dsp:cNvSpPr/>
      </dsp:nvSpPr>
      <dsp:spPr>
        <a:xfrm>
          <a:off x="6396125" y="1479454"/>
          <a:ext cx="0" cy="435133"/>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1822216-0A61-4336-9158-CE68889445E9}">
      <dsp:nvSpPr>
        <dsp:cNvPr id="0" name=""/>
        <dsp:cNvSpPr/>
      </dsp:nvSpPr>
      <dsp:spPr>
        <a:xfrm>
          <a:off x="6352611" y="1392428"/>
          <a:ext cx="87026" cy="87026"/>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1C4539A-0685-41FF-B5B9-8D19A73AFAE5}">
      <dsp:nvSpPr>
        <dsp:cNvPr id="0" name=""/>
        <dsp:cNvSpPr/>
      </dsp:nvSpPr>
      <dsp:spPr>
        <a:xfrm rot="10800000">
          <a:off x="8033533" y="1914588"/>
          <a:ext cx="1842084" cy="522160"/>
        </a:xfrm>
        <a:prstGeom prst="homePlate">
          <a:avLst>
            <a:gd name="adj" fmla="val 4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800100">
            <a:lnSpc>
              <a:spcPct val="90000"/>
            </a:lnSpc>
            <a:spcBef>
              <a:spcPct val="0"/>
            </a:spcBef>
            <a:spcAft>
              <a:spcPct val="35000"/>
            </a:spcAft>
            <a:buNone/>
          </a:pPr>
          <a:r>
            <a:rPr lang="en-US" sz="1800" kern="1200" dirty="0"/>
            <a:t>Beyond - ?</a:t>
          </a:r>
        </a:p>
      </dsp:txBody>
      <dsp:txXfrm rot="10800000">
        <a:off x="8137965" y="1914588"/>
        <a:ext cx="1737652" cy="522160"/>
      </dsp:txXfrm>
    </dsp:sp>
    <dsp:sp modelId="{D44F0506-8AC4-4F85-BD19-22441542B740}">
      <dsp:nvSpPr>
        <dsp:cNvPr id="0" name=""/>
        <dsp:cNvSpPr/>
      </dsp:nvSpPr>
      <dsp:spPr>
        <a:xfrm>
          <a:off x="7675350" y="2958909"/>
          <a:ext cx="2558450" cy="1392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0" rIns="0" bIns="177800" numCol="1" spcCol="1270" anchor="t" anchorCtr="1">
          <a:noAutofit/>
        </a:bodyPr>
        <a:lstStyle/>
        <a:p>
          <a:pPr marL="0" lvl="0" indent="0" algn="ctr" defTabSz="889000">
            <a:lnSpc>
              <a:spcPct val="90000"/>
            </a:lnSpc>
            <a:spcBef>
              <a:spcPct val="0"/>
            </a:spcBef>
            <a:spcAft>
              <a:spcPct val="35000"/>
            </a:spcAft>
            <a:buNone/>
          </a:pPr>
          <a:r>
            <a:rPr lang="en-US" sz="2000" kern="1200" dirty="0"/>
            <a:t>Racial Responsibility</a:t>
          </a:r>
        </a:p>
        <a:p>
          <a:pPr marL="0" lvl="0" indent="0" algn="ctr" defTabSz="889000">
            <a:lnSpc>
              <a:spcPct val="90000"/>
            </a:lnSpc>
            <a:spcBef>
              <a:spcPct val="0"/>
            </a:spcBef>
            <a:spcAft>
              <a:spcPct val="35000"/>
            </a:spcAft>
            <a:buNone/>
          </a:pPr>
          <a:r>
            <a:rPr lang="en-US" sz="2000" kern="1200" dirty="0"/>
            <a:t>Competency</a:t>
          </a:r>
        </a:p>
      </dsp:txBody>
      <dsp:txXfrm>
        <a:off x="7675350" y="2958909"/>
        <a:ext cx="2558450" cy="1392428"/>
      </dsp:txXfrm>
    </dsp:sp>
    <dsp:sp modelId="{33BD2C30-FE64-4F31-8CBE-0B6EFE96121A}">
      <dsp:nvSpPr>
        <dsp:cNvPr id="0" name=""/>
        <dsp:cNvSpPr/>
      </dsp:nvSpPr>
      <dsp:spPr>
        <a:xfrm>
          <a:off x="8954575" y="2436749"/>
          <a:ext cx="0" cy="435133"/>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49623A4-8FB6-433E-8296-9C8AB05B39CF}">
      <dsp:nvSpPr>
        <dsp:cNvPr id="0" name=""/>
        <dsp:cNvSpPr/>
      </dsp:nvSpPr>
      <dsp:spPr>
        <a:xfrm>
          <a:off x="8911061" y="2871883"/>
          <a:ext cx="87026" cy="87026"/>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99C5F1-F319-4EC3-A51D-7F3A5DD306E3}" type="datetimeFigureOut">
              <a:rPr lang="en-US" smtClean="0"/>
              <a:t>8/7/2026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3677B9-51F6-4332-8FE5-1A308E260F64}" type="slidenum">
              <a:rPr lang="en-US" smtClean="0"/>
              <a:t>‹#›</a:t>
            </a:fld>
            <a:endParaRPr lang="en-US" dirty="0"/>
          </a:p>
        </p:txBody>
      </p:sp>
    </p:spTree>
    <p:extLst>
      <p:ext uri="{BB962C8B-B14F-4D97-AF65-F5344CB8AC3E}">
        <p14:creationId xmlns:p14="http://schemas.microsoft.com/office/powerpoint/2010/main" val="3698419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
            </a:r>
            <a:r>
              <a:rPr lang="en-US" b="1" dirty="0"/>
              <a:t>ounseling Alliance of Virginia </a:t>
            </a:r>
            <a:r>
              <a:rPr lang="en-US" dirty="0"/>
              <a:t>(CAVA) and </a:t>
            </a:r>
            <a:r>
              <a:rPr lang="en-US" b="1" dirty="0"/>
              <a:t>Albemarle County Public Schools </a:t>
            </a:r>
            <a:r>
              <a:rPr lang="en-US" dirty="0"/>
              <a:t>have partnered for the past 3 years </a:t>
            </a:r>
          </a:p>
          <a:p>
            <a:endParaRPr lang="en-US" dirty="0"/>
          </a:p>
          <a:p>
            <a:r>
              <a:rPr lang="en-US" sz="1200" b="0" i="0" kern="1200" dirty="0">
                <a:solidFill>
                  <a:schemeClr val="tx1"/>
                </a:solidFill>
                <a:effectLst/>
                <a:latin typeface="+mn-lt"/>
                <a:ea typeface="+mn-ea"/>
                <a:cs typeface="+mn-cs"/>
              </a:rPr>
              <a:t>Our Vision: Our learners are engaged in authentic, challenging, and relevant learning experiences, becoming lifelong contributors and leaders in our dynamic and diverse society.</a:t>
            </a:r>
            <a:br>
              <a:rPr lang="en-US" dirty="0"/>
            </a:br>
            <a:br>
              <a:rPr lang="en-US" dirty="0"/>
            </a:br>
            <a:r>
              <a:rPr lang="en-US" sz="1200" b="0" i="0" kern="1200" dirty="0">
                <a:solidFill>
                  <a:schemeClr val="tx1"/>
                </a:solidFill>
                <a:effectLst/>
                <a:latin typeface="+mn-lt"/>
                <a:ea typeface="+mn-ea"/>
                <a:cs typeface="+mn-cs"/>
              </a:rPr>
              <a:t>Our Mission: Working together as a team, we will end the predictive value of race, class, gender, and special capacities for our children's success through high-quality teaching and learning for all. We seek to build relationships with families and communities to ensure that every student succeeds. We will know every student.</a:t>
            </a:r>
            <a:br>
              <a:rPr lang="en-US" dirty="0"/>
            </a:br>
            <a:br>
              <a:rPr lang="en-US" dirty="0"/>
            </a:br>
            <a:r>
              <a:rPr lang="en-US" sz="1200" b="0" i="0" kern="1200" dirty="0">
                <a:solidFill>
                  <a:schemeClr val="tx1"/>
                </a:solidFill>
                <a:effectLst/>
                <a:latin typeface="+mn-lt"/>
                <a:ea typeface="+mn-ea"/>
                <a:cs typeface="+mn-cs"/>
              </a:rPr>
              <a:t>Our Values: ? Equity: We will provide every student with the level of support necessary to thrive. ? Excellence: We will mitigate barriers and provide opportunities for every student to be academically successful. ? Family and Community: We will engage with and share the responsibility for student success with families and community partners. ? Wellness: We will support the physical and emotional health of our students and staff.</a:t>
            </a:r>
            <a:endParaRPr lang="en-US" dirty="0"/>
          </a:p>
        </p:txBody>
      </p:sp>
      <p:sp>
        <p:nvSpPr>
          <p:cNvPr id="4" name="Slide Number Placeholder 3"/>
          <p:cNvSpPr>
            <a:spLocks noGrp="1"/>
          </p:cNvSpPr>
          <p:nvPr>
            <p:ph type="sldNum" sz="quarter" idx="5"/>
          </p:nvPr>
        </p:nvSpPr>
        <p:spPr/>
        <p:txBody>
          <a:bodyPr/>
          <a:lstStyle/>
          <a:p>
            <a:fld id="{FE3677B9-51F6-4332-8FE5-1A308E260F64}" type="slidenum">
              <a:rPr lang="en-US" smtClean="0"/>
              <a:t>3</a:t>
            </a:fld>
            <a:endParaRPr lang="en-US" dirty="0"/>
          </a:p>
        </p:txBody>
      </p:sp>
    </p:spTree>
    <p:extLst>
      <p:ext uri="{BB962C8B-B14F-4D97-AF65-F5344CB8AC3E}">
        <p14:creationId xmlns:p14="http://schemas.microsoft.com/office/powerpoint/2010/main" val="1967393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3677B9-51F6-4332-8FE5-1A308E260F64}" type="slidenum">
              <a:rPr lang="en-US" smtClean="0"/>
              <a:t>4</a:t>
            </a:fld>
            <a:endParaRPr lang="en-US" dirty="0"/>
          </a:p>
        </p:txBody>
      </p:sp>
    </p:spTree>
    <p:extLst>
      <p:ext uri="{BB962C8B-B14F-4D97-AF65-F5344CB8AC3E}">
        <p14:creationId xmlns:p14="http://schemas.microsoft.com/office/powerpoint/2010/main" val="3213349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5B54C-EBD1-854E-CDE9-FFC6068F0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6E031-0E6A-466F-397C-F24735772A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475810-CE9A-6FC7-115E-5367837BA9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AE98F5-5429-2DB3-D848-5A57B3733915}"/>
              </a:ext>
            </a:extLst>
          </p:cNvPr>
          <p:cNvSpPr>
            <a:spLocks noGrp="1"/>
          </p:cNvSpPr>
          <p:nvPr>
            <p:ph type="sldNum" sz="quarter" idx="5"/>
          </p:nvPr>
        </p:nvSpPr>
        <p:spPr/>
        <p:txBody>
          <a:bodyPr/>
          <a:lstStyle/>
          <a:p>
            <a:fld id="{BF6B3765-1535-41FB-A927-AAD2D1E85382}" type="slidenum">
              <a:rPr lang="en-US" smtClean="0"/>
              <a:t>7</a:t>
            </a:fld>
            <a:endParaRPr lang="en-US" dirty="0"/>
          </a:p>
        </p:txBody>
      </p:sp>
    </p:spTree>
    <p:extLst>
      <p:ext uri="{BB962C8B-B14F-4D97-AF65-F5344CB8AC3E}">
        <p14:creationId xmlns:p14="http://schemas.microsoft.com/office/powerpoint/2010/main" val="128683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A5805-A75B-B703-F23F-64692E2EA0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7931-D99D-9DC1-A1BB-DC21B3353E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84F58-DDDF-D372-D7F7-C34D3C432A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C95759-F8CF-9EC5-99C4-1B2001C64B2D}"/>
              </a:ext>
            </a:extLst>
          </p:cNvPr>
          <p:cNvSpPr>
            <a:spLocks noGrp="1"/>
          </p:cNvSpPr>
          <p:nvPr>
            <p:ph type="sldNum" sz="quarter" idx="5"/>
          </p:nvPr>
        </p:nvSpPr>
        <p:spPr/>
        <p:txBody>
          <a:bodyPr/>
          <a:lstStyle/>
          <a:p>
            <a:fld id="{BF6B3765-1535-41FB-A927-AAD2D1E85382}" type="slidenum">
              <a:rPr lang="en-US" smtClean="0"/>
              <a:t>9</a:t>
            </a:fld>
            <a:endParaRPr lang="en-US" dirty="0"/>
          </a:p>
        </p:txBody>
      </p:sp>
    </p:spTree>
    <p:extLst>
      <p:ext uri="{BB962C8B-B14F-4D97-AF65-F5344CB8AC3E}">
        <p14:creationId xmlns:p14="http://schemas.microsoft.com/office/powerpoint/2010/main" val="1047085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ABE3C1-DBE1-495D-B57B-2849774B866A}"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5" name="Title 1"/>
          <p:cNvSpPr>
            <a:spLocks noGrp="1"/>
          </p:cNvSpPr>
          <p:nvPr>
            <p:ph type="title"/>
          </p:nvPr>
        </p:nvSpPr>
        <p:spPr>
          <a:xfrm>
            <a:off x="669222" y="753228"/>
            <a:ext cx="9624960" cy="1080938"/>
          </a:xfrm>
        </p:spPr>
        <p:txBody>
          <a:bodyPr/>
          <a:lstStyle/>
          <a:p>
            <a:r>
              <a:rPr lang="en-US"/>
              <a:t>Click to edit Master title style</a:t>
            </a:r>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A3F48C-C7C6-4055-9F49-3777875E72AE}"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8/7/2026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DE42F4-6EEF-4EF7-8ED4-2208F0F89A08}"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5A6C69-6797-4E8A-BF37-F2C3751466E9}"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680319" y="753229"/>
            <a:ext cx="9613863" cy="1080937"/>
          </a:xfrm>
        </p:spPr>
        <p:txBody>
          <a:bodyPr/>
          <a:lstStyle/>
          <a:p>
            <a:r>
              <a:rPr lang="en-US"/>
              <a:t>Click to edit Master title style</a:t>
            </a:r>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2014A1-A632-4878-A0D3-F52BA7563730}" type="datetimeFigureOut">
              <a:rPr lang="en-US" dirty="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E99F462-093F-4566-844B-4C71F2739DA5}" type="datetimeFigureOut">
              <a:rPr lang="en-US" dirty="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8/7/2026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microsoft.com/office/2018/10/relationships/comments" Target="../comments/modernComment_107_95CDACEB.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microsoft.com/office/2018/10/relationships/comments" Target="../comments/modernComment_121_D8786F2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7.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hyperlink" Target="https://resources.finalsite.net/images/v1763131611/k12albemarleorg/jkjmrgr12yuhgbrvsvud/2025-2026ACPSHRAnnualReport.pdf"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56_385FC0D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A6237-6FF5-E91E-9343-24C906BACB01}"/>
              </a:ext>
            </a:extLst>
          </p:cNvPr>
          <p:cNvSpPr>
            <a:spLocks noGrp="1"/>
          </p:cNvSpPr>
          <p:nvPr>
            <p:ph type="ctrTitle"/>
          </p:nvPr>
        </p:nvSpPr>
        <p:spPr/>
        <p:txBody>
          <a:bodyPr/>
          <a:lstStyle/>
          <a:p>
            <a:r>
              <a:rPr lang="en-US" dirty="0"/>
              <a:t>Race Matters in Schools</a:t>
            </a:r>
          </a:p>
        </p:txBody>
      </p:sp>
      <p:sp>
        <p:nvSpPr>
          <p:cNvPr id="3" name="Subtitle 2">
            <a:extLst>
              <a:ext uri="{FF2B5EF4-FFF2-40B4-BE49-F238E27FC236}">
                <a16:creationId xmlns:a16="http://schemas.microsoft.com/office/drawing/2014/main" id="{7DCD5F24-7D4B-0EDF-C846-88630F701488}"/>
              </a:ext>
            </a:extLst>
          </p:cNvPr>
          <p:cNvSpPr>
            <a:spLocks noGrp="1"/>
          </p:cNvSpPr>
          <p:nvPr>
            <p:ph type="subTitle" idx="1"/>
          </p:nvPr>
        </p:nvSpPr>
        <p:spPr/>
        <p:txBody>
          <a:bodyPr>
            <a:normAutofit/>
          </a:bodyPr>
          <a:lstStyle/>
          <a:p>
            <a:r>
              <a:rPr lang="en-US" sz="1800" dirty="0"/>
              <a:t>Making Healthier and Truly Authentic Connections</a:t>
            </a:r>
          </a:p>
        </p:txBody>
      </p:sp>
      <p:sp>
        <p:nvSpPr>
          <p:cNvPr id="4" name="Subtitle 2">
            <a:extLst>
              <a:ext uri="{FF2B5EF4-FFF2-40B4-BE49-F238E27FC236}">
                <a16:creationId xmlns:a16="http://schemas.microsoft.com/office/drawing/2014/main" id="{D556CD96-6714-9752-FF53-140BC8A9FFCA}"/>
              </a:ext>
            </a:extLst>
          </p:cNvPr>
          <p:cNvSpPr txBox="1">
            <a:spLocks/>
          </p:cNvSpPr>
          <p:nvPr/>
        </p:nvSpPr>
        <p:spPr>
          <a:xfrm>
            <a:off x="3493626" y="3276352"/>
            <a:ext cx="8144134" cy="111768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SY 2023-2026</a:t>
            </a:r>
          </a:p>
        </p:txBody>
      </p:sp>
      <p:pic>
        <p:nvPicPr>
          <p:cNvPr id="6" name="Picture 5" descr="CAVA&#10;&#10;AI-generated content may be incorrect.">
            <a:extLst>
              <a:ext uri="{FF2B5EF4-FFF2-40B4-BE49-F238E27FC236}">
                <a16:creationId xmlns:a16="http://schemas.microsoft.com/office/drawing/2014/main" id="{34F5AD1E-43E1-27BF-DC28-1F3F670F8028}"/>
              </a:ext>
            </a:extLst>
          </p:cNvPr>
          <p:cNvPicPr>
            <a:picLocks noChangeAspect="1"/>
          </p:cNvPicPr>
          <p:nvPr/>
        </p:nvPicPr>
        <p:blipFill>
          <a:blip r:embed="rId2"/>
          <a:stretch>
            <a:fillRect/>
          </a:stretch>
        </p:blipFill>
        <p:spPr>
          <a:xfrm>
            <a:off x="393192" y="204514"/>
            <a:ext cx="1280160" cy="1280160"/>
          </a:xfrm>
          <a:prstGeom prst="rect">
            <a:avLst/>
          </a:prstGeom>
        </p:spPr>
      </p:pic>
    </p:spTree>
    <p:extLst>
      <p:ext uri="{BB962C8B-B14F-4D97-AF65-F5344CB8AC3E}">
        <p14:creationId xmlns:p14="http://schemas.microsoft.com/office/powerpoint/2010/main" val="2966080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6ED83-4A85-4007-9723-B97F4E21243B}"/>
              </a:ext>
            </a:extLst>
          </p:cNvPr>
          <p:cNvSpPr>
            <a:spLocks noGrp="1"/>
          </p:cNvSpPr>
          <p:nvPr>
            <p:ph type="title"/>
          </p:nvPr>
        </p:nvSpPr>
        <p:spPr>
          <a:xfrm>
            <a:off x="680320" y="719175"/>
            <a:ext cx="10043925" cy="1080937"/>
          </a:xfrm>
        </p:spPr>
        <p:txBody>
          <a:bodyPr>
            <a:noAutofit/>
          </a:bodyPr>
          <a:lstStyle/>
          <a:p>
            <a:pPr algn="ctr"/>
            <a:r>
              <a:rPr lang="en-US" sz="1600" b="1" dirty="0"/>
              <a:t>Gene Cash Jr. LCSW, LISW-S</a:t>
            </a:r>
            <a:br>
              <a:rPr lang="en-US" sz="1600" b="1" dirty="0"/>
            </a:br>
            <a:r>
              <a:rPr lang="en-US" sz="1600" b="1" dirty="0"/>
              <a:t>CEO/Owner</a:t>
            </a:r>
            <a:br>
              <a:rPr lang="en-US" sz="1600" b="1" dirty="0"/>
            </a:br>
            <a:r>
              <a:rPr lang="en-US" sz="1600" b="1" dirty="0"/>
              <a:t>LaTasha Edwards MS, QMHP</a:t>
            </a:r>
            <a:br>
              <a:rPr lang="en-US" sz="1600" b="1" dirty="0"/>
            </a:br>
            <a:r>
              <a:rPr lang="en-US" sz="1600" b="1" dirty="0"/>
              <a:t>Race Matters Trainer</a:t>
            </a:r>
            <a:br>
              <a:rPr lang="en-US" sz="1600" b="1" dirty="0"/>
            </a:br>
            <a:r>
              <a:rPr lang="en-US" sz="1600" b="1" dirty="0"/>
              <a:t>Counseling Alliance of Virginia – Race Matters Consulting Group</a:t>
            </a:r>
          </a:p>
        </p:txBody>
      </p:sp>
      <p:sp>
        <p:nvSpPr>
          <p:cNvPr id="3" name="Text Placeholder 2">
            <a:extLst>
              <a:ext uri="{FF2B5EF4-FFF2-40B4-BE49-F238E27FC236}">
                <a16:creationId xmlns:a16="http://schemas.microsoft.com/office/drawing/2014/main" id="{71473187-97F7-4D51-BAC6-F6F7BDE886D3}"/>
              </a:ext>
            </a:extLst>
          </p:cNvPr>
          <p:cNvSpPr>
            <a:spLocks noGrp="1"/>
          </p:cNvSpPr>
          <p:nvPr>
            <p:ph type="body" idx="1"/>
          </p:nvPr>
        </p:nvSpPr>
        <p:spPr>
          <a:xfrm>
            <a:off x="1014923" y="2200213"/>
            <a:ext cx="4472327" cy="693135"/>
          </a:xfrm>
        </p:spPr>
        <p:txBody>
          <a:bodyPr>
            <a:normAutofit fontScale="85000" lnSpcReduction="20000"/>
          </a:bodyPr>
          <a:lstStyle/>
          <a:p>
            <a:endParaRPr lang="en-US" dirty="0"/>
          </a:p>
          <a:p>
            <a:pPr algn="ctr"/>
            <a:r>
              <a:rPr lang="en-US" dirty="0">
                <a:latin typeface="+mj-lt"/>
              </a:rPr>
              <a:t>CAVA East </a:t>
            </a:r>
            <a:r>
              <a:rPr lang="en-US" dirty="0"/>
              <a:t>		</a:t>
            </a:r>
          </a:p>
        </p:txBody>
      </p:sp>
      <p:pic>
        <p:nvPicPr>
          <p:cNvPr id="12" name="Content Placeholder 11">
            <a:extLst>
              <a:ext uri="{FF2B5EF4-FFF2-40B4-BE49-F238E27FC236}">
                <a16:creationId xmlns:a16="http://schemas.microsoft.com/office/drawing/2014/main" id="{32FEF9F8-9F77-4DD4-941C-0042C7E3A47A}"/>
              </a:ext>
            </a:extLst>
          </p:cNvPr>
          <p:cNvPicPr>
            <a:picLocks noGrp="1" noChangeAspect="1"/>
          </p:cNvPicPr>
          <p:nvPr>
            <p:ph sz="half" idx="2"/>
          </p:nvPr>
        </p:nvPicPr>
        <p:blipFill>
          <a:blip r:embed="rId3"/>
          <a:srcRect/>
          <a:stretch/>
        </p:blipFill>
        <p:spPr>
          <a:xfrm>
            <a:off x="680320" y="2920000"/>
            <a:ext cx="3399920" cy="2124950"/>
          </a:xfrm>
        </p:spPr>
      </p:pic>
      <p:sp>
        <p:nvSpPr>
          <p:cNvPr id="5" name="Text Placeholder 4">
            <a:extLst>
              <a:ext uri="{FF2B5EF4-FFF2-40B4-BE49-F238E27FC236}">
                <a16:creationId xmlns:a16="http://schemas.microsoft.com/office/drawing/2014/main" id="{17802CDA-6C7C-4D57-8157-D0C2B46EFE8C}"/>
              </a:ext>
            </a:extLst>
          </p:cNvPr>
          <p:cNvSpPr>
            <a:spLocks noGrp="1"/>
          </p:cNvSpPr>
          <p:nvPr>
            <p:ph type="body" sz="quarter" idx="3"/>
          </p:nvPr>
        </p:nvSpPr>
        <p:spPr>
          <a:xfrm>
            <a:off x="7164580" y="2270404"/>
            <a:ext cx="4474028" cy="692076"/>
          </a:xfrm>
        </p:spPr>
        <p:txBody>
          <a:bodyPr>
            <a:normAutofit fontScale="85000" lnSpcReduction="20000"/>
          </a:bodyPr>
          <a:lstStyle/>
          <a:p>
            <a:pPr algn="ctr"/>
            <a:r>
              <a:rPr lang="en-US" sz="2000" dirty="0">
                <a:latin typeface="+mj-lt"/>
              </a:rPr>
              <a:t>CAVA West </a:t>
            </a:r>
          </a:p>
        </p:txBody>
      </p:sp>
      <p:pic>
        <p:nvPicPr>
          <p:cNvPr id="14" name="Content Placeholder 13">
            <a:extLst>
              <a:ext uri="{FF2B5EF4-FFF2-40B4-BE49-F238E27FC236}">
                <a16:creationId xmlns:a16="http://schemas.microsoft.com/office/drawing/2014/main" id="{E033B908-99EB-4BA3-9DBF-606C7048ED7A}"/>
              </a:ext>
            </a:extLst>
          </p:cNvPr>
          <p:cNvPicPr>
            <a:picLocks noGrp="1" noChangeAspect="1"/>
          </p:cNvPicPr>
          <p:nvPr>
            <p:ph sz="quarter" idx="4"/>
          </p:nvPr>
        </p:nvPicPr>
        <p:blipFill>
          <a:blip r:embed="rId4"/>
          <a:srcRect/>
          <a:stretch/>
        </p:blipFill>
        <p:spPr>
          <a:xfrm>
            <a:off x="7799267" y="3026267"/>
            <a:ext cx="3204653" cy="2124950"/>
          </a:xfrm>
        </p:spPr>
      </p:pic>
      <p:sp>
        <p:nvSpPr>
          <p:cNvPr id="15" name="TextBox 14">
            <a:extLst>
              <a:ext uri="{FF2B5EF4-FFF2-40B4-BE49-F238E27FC236}">
                <a16:creationId xmlns:a16="http://schemas.microsoft.com/office/drawing/2014/main" id="{70E11E7F-B3A4-4C52-AAC4-FB804CD135A4}"/>
              </a:ext>
            </a:extLst>
          </p:cNvPr>
          <p:cNvSpPr txBox="1"/>
          <p:nvPr/>
        </p:nvSpPr>
        <p:spPr>
          <a:xfrm>
            <a:off x="680320" y="5133124"/>
            <a:ext cx="3451053" cy="646331"/>
          </a:xfrm>
          <a:prstGeom prst="rect">
            <a:avLst/>
          </a:prstGeom>
          <a:noFill/>
        </p:spPr>
        <p:txBody>
          <a:bodyPr wrap="square" rtlCol="0">
            <a:spAutoFit/>
          </a:bodyPr>
          <a:lstStyle/>
          <a:p>
            <a:pPr algn="ctr"/>
            <a:r>
              <a:rPr lang="en-US" sz="1200" dirty="0">
                <a:latin typeface="+mj-lt"/>
              </a:rPr>
              <a:t>2924 </a:t>
            </a:r>
            <a:r>
              <a:rPr lang="en-US" sz="1200" dirty="0" err="1">
                <a:latin typeface="+mj-lt"/>
              </a:rPr>
              <a:t>Emerywood</a:t>
            </a:r>
            <a:r>
              <a:rPr lang="en-US" sz="1200" dirty="0">
                <a:latin typeface="+mj-lt"/>
              </a:rPr>
              <a:t> Pkwy – Ste 200</a:t>
            </a:r>
          </a:p>
          <a:p>
            <a:pPr algn="ctr"/>
            <a:r>
              <a:rPr lang="en-US" sz="1200" dirty="0">
                <a:latin typeface="+mj-lt"/>
              </a:rPr>
              <a:t>Richmond, VA 23294</a:t>
            </a:r>
          </a:p>
          <a:p>
            <a:pPr algn="ctr"/>
            <a:r>
              <a:rPr lang="en-US" sz="1200" dirty="0">
                <a:latin typeface="+mj-lt"/>
              </a:rPr>
              <a:t>804.346.5165</a:t>
            </a:r>
          </a:p>
        </p:txBody>
      </p:sp>
      <p:sp>
        <p:nvSpPr>
          <p:cNvPr id="16" name="TextBox 15">
            <a:extLst>
              <a:ext uri="{FF2B5EF4-FFF2-40B4-BE49-F238E27FC236}">
                <a16:creationId xmlns:a16="http://schemas.microsoft.com/office/drawing/2014/main" id="{EEA3E5F8-D685-4270-9FD4-532AE94D5B18}"/>
              </a:ext>
            </a:extLst>
          </p:cNvPr>
          <p:cNvSpPr txBox="1"/>
          <p:nvPr/>
        </p:nvSpPr>
        <p:spPr>
          <a:xfrm>
            <a:off x="7799267" y="5215004"/>
            <a:ext cx="3451053" cy="646331"/>
          </a:xfrm>
          <a:prstGeom prst="rect">
            <a:avLst/>
          </a:prstGeom>
          <a:noFill/>
        </p:spPr>
        <p:txBody>
          <a:bodyPr wrap="square" rtlCol="0">
            <a:spAutoFit/>
          </a:bodyPr>
          <a:lstStyle/>
          <a:p>
            <a:pPr algn="ctr"/>
            <a:r>
              <a:rPr lang="en-US" sz="1200" dirty="0">
                <a:latin typeface="+mj-lt"/>
              </a:rPr>
              <a:t>335 Greenbrier Dr – Ste 206</a:t>
            </a:r>
          </a:p>
          <a:p>
            <a:pPr algn="ctr"/>
            <a:r>
              <a:rPr lang="en-US" sz="1200" dirty="0">
                <a:latin typeface="+mj-lt"/>
              </a:rPr>
              <a:t>Charlottesville, VA 22901</a:t>
            </a:r>
          </a:p>
          <a:p>
            <a:pPr algn="ctr"/>
            <a:r>
              <a:rPr lang="en-US" sz="1200" dirty="0">
                <a:latin typeface="+mj-lt"/>
              </a:rPr>
              <a:t>434.220.0333</a:t>
            </a:r>
          </a:p>
        </p:txBody>
      </p:sp>
      <p:sp>
        <p:nvSpPr>
          <p:cNvPr id="17" name="Text Placeholder 4">
            <a:extLst>
              <a:ext uri="{FF2B5EF4-FFF2-40B4-BE49-F238E27FC236}">
                <a16:creationId xmlns:a16="http://schemas.microsoft.com/office/drawing/2014/main" id="{D6AA48F7-AE96-435E-BF9E-B3AF613C1F32}"/>
              </a:ext>
            </a:extLst>
          </p:cNvPr>
          <p:cNvSpPr txBox="1">
            <a:spLocks/>
          </p:cNvSpPr>
          <p:nvPr/>
        </p:nvSpPr>
        <p:spPr>
          <a:xfrm>
            <a:off x="3408258" y="2069436"/>
            <a:ext cx="5035548" cy="823912"/>
          </a:xfrm>
          <a:prstGeom prst="rect">
            <a:avLst/>
          </a:prstGeom>
        </p:spPr>
        <p:txBody>
          <a:bodyPr vert="horz" lIns="91440" tIns="45720" rIns="91440" bIns="45720" rtlCol="0" anchor="b">
            <a:normAutofit/>
          </a:bodyPr>
          <a:lstStyle>
            <a:lvl1pPr marL="228600" indent="-228600" algn="l" defTabSz="914400" rtl="0" eaLnBrk="1" latinLnBrk="0" hangingPunct="1">
              <a:lnSpc>
                <a:spcPct val="90000"/>
              </a:lnSpc>
              <a:spcBef>
                <a:spcPts val="1000"/>
              </a:spcBef>
              <a:buFont typeface="Arial" panose="020B0604020202020204" pitchFamily="34" charset="0"/>
              <a:buNone/>
              <a:defRPr lang="en-US" sz="2400" b="0" kern="120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latin typeface="+mj-lt"/>
              </a:rPr>
              <a:t>www.cavahelps.com </a:t>
            </a:r>
          </a:p>
        </p:txBody>
      </p:sp>
      <p:pic>
        <p:nvPicPr>
          <p:cNvPr id="7" name="Picture 6">
            <a:extLst>
              <a:ext uri="{FF2B5EF4-FFF2-40B4-BE49-F238E27FC236}">
                <a16:creationId xmlns:a16="http://schemas.microsoft.com/office/drawing/2014/main" id="{732B80EE-F58A-2B73-E391-2B16FB393393}"/>
              </a:ext>
            </a:extLst>
          </p:cNvPr>
          <p:cNvPicPr>
            <a:picLocks noChangeAspect="1"/>
          </p:cNvPicPr>
          <p:nvPr/>
        </p:nvPicPr>
        <p:blipFill>
          <a:blip r:embed="rId5"/>
          <a:stretch>
            <a:fillRect/>
          </a:stretch>
        </p:blipFill>
        <p:spPr>
          <a:xfrm>
            <a:off x="787019" y="5981726"/>
            <a:ext cx="11065642" cy="481983"/>
          </a:xfrm>
          <a:prstGeom prst="rect">
            <a:avLst/>
          </a:prstGeom>
        </p:spPr>
      </p:pic>
      <p:pic>
        <p:nvPicPr>
          <p:cNvPr id="9" name="Picture 8" descr="CAVA&#10;&#10;AI-generated content may be incorrect.">
            <a:extLst>
              <a:ext uri="{FF2B5EF4-FFF2-40B4-BE49-F238E27FC236}">
                <a16:creationId xmlns:a16="http://schemas.microsoft.com/office/drawing/2014/main" id="{748EFA9A-EC10-874F-D951-D4BF92273A08}"/>
              </a:ext>
            </a:extLst>
          </p:cNvPr>
          <p:cNvPicPr>
            <a:picLocks noChangeAspect="1"/>
          </p:cNvPicPr>
          <p:nvPr/>
        </p:nvPicPr>
        <p:blipFill>
          <a:blip r:embed="rId6"/>
          <a:stretch>
            <a:fillRect/>
          </a:stretch>
        </p:blipFill>
        <p:spPr>
          <a:xfrm>
            <a:off x="5299673" y="3438700"/>
            <a:ext cx="1280160" cy="1280160"/>
          </a:xfrm>
          <a:prstGeom prst="rect">
            <a:avLst/>
          </a:prstGeom>
        </p:spPr>
      </p:pic>
      <p:sp>
        <p:nvSpPr>
          <p:cNvPr id="6" name="Subtitle 2">
            <a:extLst>
              <a:ext uri="{FF2B5EF4-FFF2-40B4-BE49-F238E27FC236}">
                <a16:creationId xmlns:a16="http://schemas.microsoft.com/office/drawing/2014/main" id="{5133F097-B237-9C66-B1D8-1FC8ECA9E17C}"/>
              </a:ext>
            </a:extLst>
          </p:cNvPr>
          <p:cNvSpPr txBox="1">
            <a:spLocks/>
          </p:cNvSpPr>
          <p:nvPr/>
        </p:nvSpPr>
        <p:spPr>
          <a:xfrm>
            <a:off x="3747449" y="1120823"/>
            <a:ext cx="8144134" cy="111768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mj-lt"/>
              </a:rPr>
              <a:t>Beyond…</a:t>
            </a:r>
          </a:p>
        </p:txBody>
      </p:sp>
    </p:spTree>
    <p:extLst>
      <p:ext uri="{BB962C8B-B14F-4D97-AF65-F5344CB8AC3E}">
        <p14:creationId xmlns:p14="http://schemas.microsoft.com/office/powerpoint/2010/main" val="2513284331"/>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E49BCC-5B74-4E67-80F3-66267DB972EA}"/>
              </a:ext>
            </a:extLst>
          </p:cNvPr>
          <p:cNvSpPr>
            <a:spLocks noGrp="1"/>
          </p:cNvSpPr>
          <p:nvPr>
            <p:ph idx="1"/>
          </p:nvPr>
        </p:nvSpPr>
        <p:spPr>
          <a:xfrm>
            <a:off x="979100" y="1474642"/>
            <a:ext cx="10233800" cy="5041567"/>
          </a:xfrm>
        </p:spPr>
        <p:txBody>
          <a:bodyPr>
            <a:normAutofit fontScale="25000" lnSpcReduction="20000"/>
          </a:bodyPr>
          <a:lstStyle/>
          <a:p>
            <a:pPr algn="ctr"/>
            <a:endParaRPr lang="en-US" dirty="0"/>
          </a:p>
          <a:p>
            <a:pPr algn="ctr"/>
            <a:endParaRPr lang="en-US" dirty="0"/>
          </a:p>
          <a:p>
            <a:pPr algn="ctr"/>
            <a:endParaRPr lang="en-US" dirty="0"/>
          </a:p>
          <a:p>
            <a:pPr marL="0" indent="0" algn="ctr">
              <a:buNone/>
            </a:pPr>
            <a:r>
              <a:rPr lang="en-US" sz="6400" dirty="0">
                <a:latin typeface="+mj-lt"/>
              </a:rPr>
              <a:t>Skepticism and Doubt</a:t>
            </a:r>
          </a:p>
          <a:p>
            <a:pPr marL="0" indent="0" algn="ctr">
              <a:buNone/>
            </a:pPr>
            <a:endParaRPr lang="en-US" sz="6400" dirty="0">
              <a:latin typeface="+mj-lt"/>
            </a:endParaRPr>
          </a:p>
          <a:p>
            <a:pPr marL="0" indent="0" algn="ctr">
              <a:buNone/>
            </a:pPr>
            <a:r>
              <a:rPr lang="en-US" sz="6400" dirty="0">
                <a:latin typeface="+mj-lt"/>
              </a:rPr>
              <a:t>Courage – Will and Skill to be in Relationship</a:t>
            </a:r>
          </a:p>
          <a:p>
            <a:pPr marL="0" indent="0" algn="ctr">
              <a:buNone/>
            </a:pPr>
            <a:endParaRPr lang="en-US" sz="6400" dirty="0">
              <a:latin typeface="+mj-lt"/>
            </a:endParaRPr>
          </a:p>
          <a:p>
            <a:pPr marL="0" indent="0" algn="ctr">
              <a:buNone/>
            </a:pPr>
            <a:r>
              <a:rPr lang="en-US" sz="6400" dirty="0">
                <a:latin typeface="+mj-lt"/>
              </a:rPr>
              <a:t>P.O.T.T.’S</a:t>
            </a:r>
          </a:p>
          <a:p>
            <a:pPr marL="0" indent="0" algn="ctr">
              <a:buNone/>
            </a:pPr>
            <a:endParaRPr lang="en-US" sz="6400" dirty="0">
              <a:latin typeface="+mj-lt"/>
            </a:endParaRPr>
          </a:p>
          <a:p>
            <a:pPr marL="0" indent="0" algn="ctr">
              <a:buNone/>
            </a:pPr>
            <a:r>
              <a:rPr lang="en-US" sz="6400" dirty="0">
                <a:latin typeface="+mj-lt"/>
              </a:rPr>
              <a:t>Need and Desire for Connection – Being In Relationship</a:t>
            </a:r>
          </a:p>
          <a:p>
            <a:pPr marL="0" indent="0" algn="ctr">
              <a:buNone/>
            </a:pPr>
            <a:endParaRPr lang="en-US" sz="6400" dirty="0">
              <a:latin typeface="+mj-lt"/>
            </a:endParaRPr>
          </a:p>
          <a:p>
            <a:pPr marL="0" indent="0" algn="ctr">
              <a:buNone/>
            </a:pPr>
            <a:r>
              <a:rPr lang="en-US" sz="6400" dirty="0">
                <a:latin typeface="+mj-lt"/>
              </a:rPr>
              <a:t>Undertow of White Supremacy Ideology-Framing</a:t>
            </a:r>
          </a:p>
          <a:p>
            <a:pPr marL="0" indent="0" algn="ctr">
              <a:buNone/>
            </a:pPr>
            <a:endParaRPr lang="en-US" sz="6400" dirty="0">
              <a:latin typeface="+mj-lt"/>
            </a:endParaRPr>
          </a:p>
          <a:p>
            <a:pPr marL="0" indent="0" algn="ctr">
              <a:buNone/>
            </a:pPr>
            <a:r>
              <a:rPr lang="en-US" sz="6400" dirty="0">
                <a:latin typeface="+mj-lt"/>
              </a:rPr>
              <a:t>Breaking Oblivion</a:t>
            </a:r>
          </a:p>
          <a:p>
            <a:pPr marL="0" indent="0" algn="ctr">
              <a:buNone/>
            </a:pPr>
            <a:endParaRPr lang="en-US" sz="6400" dirty="0">
              <a:latin typeface="+mj-lt"/>
            </a:endParaRPr>
          </a:p>
          <a:p>
            <a:pPr marL="0" indent="0" algn="ctr">
              <a:buNone/>
            </a:pPr>
            <a:r>
              <a:rPr lang="en-US" sz="6400" dirty="0">
                <a:latin typeface="+mj-lt"/>
              </a:rPr>
              <a:t>Validation</a:t>
            </a:r>
          </a:p>
          <a:p>
            <a:pPr marL="0" indent="0" algn="ctr">
              <a:buNone/>
            </a:pPr>
            <a:endParaRPr lang="en-US" sz="6400" dirty="0">
              <a:latin typeface="+mj-lt"/>
            </a:endParaRPr>
          </a:p>
          <a:p>
            <a:pPr marL="0" indent="0" algn="ctr">
              <a:buNone/>
            </a:pPr>
            <a:r>
              <a:rPr lang="en-US" sz="6400" dirty="0">
                <a:latin typeface="+mj-lt"/>
              </a:rPr>
              <a:t>Desire for More and to do No Harm in effort to help Heal!</a:t>
            </a:r>
          </a:p>
          <a:p>
            <a:pPr marL="0" indent="0" algn="ctr">
              <a:buNone/>
            </a:pPr>
            <a:endParaRPr lang="en-US" sz="6400" dirty="0">
              <a:latin typeface="+mj-lt"/>
            </a:endParaRPr>
          </a:p>
        </p:txBody>
      </p:sp>
      <p:sp>
        <p:nvSpPr>
          <p:cNvPr id="2" name="TextBox 1">
            <a:extLst>
              <a:ext uri="{FF2B5EF4-FFF2-40B4-BE49-F238E27FC236}">
                <a16:creationId xmlns:a16="http://schemas.microsoft.com/office/drawing/2014/main" id="{31354B69-56F3-2A95-5481-57F7B774C1F1}"/>
              </a:ext>
            </a:extLst>
          </p:cNvPr>
          <p:cNvSpPr txBox="1"/>
          <p:nvPr/>
        </p:nvSpPr>
        <p:spPr>
          <a:xfrm>
            <a:off x="979100" y="998718"/>
            <a:ext cx="8788893" cy="584775"/>
          </a:xfrm>
          <a:prstGeom prst="rect">
            <a:avLst/>
          </a:prstGeom>
          <a:noFill/>
        </p:spPr>
        <p:txBody>
          <a:bodyPr wrap="square" rtlCol="0">
            <a:spAutoFit/>
          </a:bodyPr>
          <a:lstStyle/>
          <a:p>
            <a:pPr algn="ctr"/>
            <a:r>
              <a:rPr lang="en-US" sz="3200" dirty="0">
                <a:latin typeface="+mj-lt"/>
              </a:rPr>
              <a:t>Key and Meaningful Reflections &amp; Takeaways</a:t>
            </a:r>
          </a:p>
        </p:txBody>
      </p:sp>
    </p:spTree>
    <p:extLst>
      <p:ext uri="{BB962C8B-B14F-4D97-AF65-F5344CB8AC3E}">
        <p14:creationId xmlns:p14="http://schemas.microsoft.com/office/powerpoint/2010/main" val="3631771424"/>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4A2E5-3601-D5ED-27A6-42408642B90E}"/>
              </a:ext>
            </a:extLst>
          </p:cNvPr>
          <p:cNvSpPr>
            <a:spLocks noGrp="1"/>
          </p:cNvSpPr>
          <p:nvPr>
            <p:ph type="title"/>
          </p:nvPr>
        </p:nvSpPr>
        <p:spPr/>
        <p:txBody>
          <a:bodyPr>
            <a:normAutofit/>
          </a:bodyPr>
          <a:lstStyle/>
          <a:p>
            <a:pPr algn="ctr"/>
            <a:r>
              <a:rPr lang="en-US" sz="2400" dirty="0"/>
              <a:t>Our Path…. </a:t>
            </a:r>
            <a:br>
              <a:rPr lang="en-US" sz="2400" dirty="0"/>
            </a:br>
            <a:r>
              <a:rPr lang="en-US" sz="2400" dirty="0"/>
              <a:t>Understanding and Addressing Racially Based Trauma and Healing</a:t>
            </a:r>
          </a:p>
        </p:txBody>
      </p:sp>
      <p:graphicFrame>
        <p:nvGraphicFramePr>
          <p:cNvPr id="5" name="Content Placeholder 4" descr="hexagon timeline SmartArt&#10;">
            <a:extLst>
              <a:ext uri="{FF2B5EF4-FFF2-40B4-BE49-F238E27FC236}">
                <a16:creationId xmlns:a16="http://schemas.microsoft.com/office/drawing/2014/main" id="{BA1F84FA-C76B-8A35-2B6A-9E14BE27D685}"/>
              </a:ext>
            </a:extLst>
          </p:cNvPr>
          <p:cNvGraphicFramePr>
            <a:graphicFrameLocks noGrp="1"/>
          </p:cNvGraphicFramePr>
          <p:nvPr>
            <p:ph idx="1"/>
            <p:extLst>
              <p:ext uri="{D42A27DB-BD31-4B8C-83A1-F6EECF244321}">
                <p14:modId xmlns:p14="http://schemas.microsoft.com/office/powerpoint/2010/main" val="2117137654"/>
              </p:ext>
            </p:extLst>
          </p:nvPr>
        </p:nvGraphicFramePr>
        <p:xfrm>
          <a:off x="680321" y="1753434"/>
          <a:ext cx="10233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ubtitle 2">
            <a:extLst>
              <a:ext uri="{FF2B5EF4-FFF2-40B4-BE49-F238E27FC236}">
                <a16:creationId xmlns:a16="http://schemas.microsoft.com/office/drawing/2014/main" id="{B6EA6FBC-B7B1-800F-2B11-B90C02CFE511}"/>
              </a:ext>
            </a:extLst>
          </p:cNvPr>
          <p:cNvSpPr txBox="1">
            <a:spLocks/>
          </p:cNvSpPr>
          <p:nvPr/>
        </p:nvSpPr>
        <p:spPr>
          <a:xfrm>
            <a:off x="4047866" y="1118368"/>
            <a:ext cx="8144134" cy="111768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mj-lt"/>
              </a:rPr>
              <a:t>SY 2023-2026</a:t>
            </a:r>
          </a:p>
        </p:txBody>
      </p:sp>
    </p:spTree>
    <p:extLst>
      <p:ext uri="{BB962C8B-B14F-4D97-AF65-F5344CB8AC3E}">
        <p14:creationId xmlns:p14="http://schemas.microsoft.com/office/powerpoint/2010/main" val="503784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CA04-78AD-04F3-5A3E-3763BE2B8F87}"/>
              </a:ext>
            </a:extLst>
          </p:cNvPr>
          <p:cNvSpPr>
            <a:spLocks noGrp="1"/>
          </p:cNvSpPr>
          <p:nvPr>
            <p:ph type="title"/>
          </p:nvPr>
        </p:nvSpPr>
        <p:spPr/>
        <p:txBody>
          <a:bodyPr/>
          <a:lstStyle/>
          <a:p>
            <a:pPr algn="ctr"/>
            <a:r>
              <a:rPr lang="en-US" dirty="0"/>
              <a:t>ACPS and CAVA</a:t>
            </a:r>
          </a:p>
        </p:txBody>
      </p:sp>
      <p:sp>
        <p:nvSpPr>
          <p:cNvPr id="11" name="Content Placeholder 10">
            <a:extLst>
              <a:ext uri="{FF2B5EF4-FFF2-40B4-BE49-F238E27FC236}">
                <a16:creationId xmlns:a16="http://schemas.microsoft.com/office/drawing/2014/main" id="{7FD5F4F9-326C-E863-BBA6-235C3000B20D}"/>
              </a:ext>
            </a:extLst>
          </p:cNvPr>
          <p:cNvSpPr>
            <a:spLocks noGrp="1"/>
          </p:cNvSpPr>
          <p:nvPr>
            <p:ph sz="half" idx="2"/>
          </p:nvPr>
        </p:nvSpPr>
        <p:spPr>
          <a:xfrm>
            <a:off x="2640727" y="2185416"/>
            <a:ext cx="6387990" cy="3714195"/>
          </a:xfrm>
        </p:spPr>
        <p:txBody>
          <a:bodyPr>
            <a:normAutofit fontScale="85000" lnSpcReduction="20000"/>
          </a:bodyPr>
          <a:lstStyle/>
          <a:p>
            <a:pPr marL="0" indent="0" algn="ctr">
              <a:buNone/>
            </a:pPr>
            <a:r>
              <a:rPr lang="en-US" dirty="0">
                <a:latin typeface="+mj-lt"/>
              </a:rPr>
              <a:t>To support ACPS Anti-Racist policy “to eliminate all forms of racism from the Division in conjunction with related board policies”.</a:t>
            </a:r>
          </a:p>
          <a:p>
            <a:pPr marL="0" indent="0" algn="ctr">
              <a:buNone/>
            </a:pPr>
            <a:endParaRPr lang="en-US" dirty="0">
              <a:latin typeface="+mj-lt"/>
            </a:endParaRPr>
          </a:p>
          <a:p>
            <a:pPr marL="0" indent="0" algn="ctr">
              <a:buNone/>
            </a:pPr>
            <a:r>
              <a:rPr lang="en-US" dirty="0">
                <a:latin typeface="+mj-lt"/>
              </a:rPr>
              <a:t>To create space for stronger cross racial authentic connections and conversations among students, parents, teachers, and school administrators. </a:t>
            </a:r>
          </a:p>
          <a:p>
            <a:pPr marL="0" indent="0" algn="ctr">
              <a:buNone/>
            </a:pPr>
            <a:endParaRPr lang="en-US" dirty="0">
              <a:latin typeface="+mj-lt"/>
            </a:endParaRPr>
          </a:p>
          <a:p>
            <a:pPr marL="0" indent="0" algn="ctr">
              <a:buNone/>
            </a:pPr>
            <a:r>
              <a:rPr lang="en-US" dirty="0">
                <a:latin typeface="+mj-lt"/>
              </a:rPr>
              <a:t>To augment ACPS initiative to increase equitable outcomes for students of color.</a:t>
            </a:r>
          </a:p>
          <a:p>
            <a:pPr marL="0" indent="0" algn="ctr">
              <a:buNone/>
            </a:pPr>
            <a:endParaRPr lang="en-US" dirty="0">
              <a:latin typeface="+mj-lt"/>
            </a:endParaRPr>
          </a:p>
          <a:p>
            <a:pPr marL="0" indent="0" algn="ctr">
              <a:buNone/>
            </a:pPr>
            <a:r>
              <a:rPr lang="en-US" dirty="0">
                <a:latin typeface="+mj-lt"/>
              </a:rPr>
              <a:t>To manifest a racialized lingo and lens for the ACPS community and division.</a:t>
            </a:r>
          </a:p>
          <a:p>
            <a:pPr marL="0" indent="0" algn="ctr">
              <a:buNone/>
            </a:pPr>
            <a:endParaRPr lang="en-US" dirty="0"/>
          </a:p>
          <a:p>
            <a:pPr marL="0" indent="0">
              <a:buNone/>
            </a:pPr>
            <a:endParaRPr lang="en-US" dirty="0"/>
          </a:p>
          <a:p>
            <a:pPr marL="0" indent="0">
              <a:buNone/>
            </a:pPr>
            <a:endParaRPr lang="en-US" dirty="0"/>
          </a:p>
        </p:txBody>
      </p:sp>
      <p:pic>
        <p:nvPicPr>
          <p:cNvPr id="13" name="Picture 12">
            <a:extLst>
              <a:ext uri="{FF2B5EF4-FFF2-40B4-BE49-F238E27FC236}">
                <a16:creationId xmlns:a16="http://schemas.microsoft.com/office/drawing/2014/main" id="{93990F43-0212-ED41-777A-CB3A08482914}"/>
              </a:ext>
            </a:extLst>
          </p:cNvPr>
          <p:cNvPicPr>
            <a:picLocks noChangeAspect="1"/>
          </p:cNvPicPr>
          <p:nvPr/>
        </p:nvPicPr>
        <p:blipFill>
          <a:blip r:embed="rId3"/>
          <a:stretch>
            <a:fillRect/>
          </a:stretch>
        </p:blipFill>
        <p:spPr>
          <a:xfrm flipH="1">
            <a:off x="1654" y="1993392"/>
            <a:ext cx="2377440" cy="1783080"/>
          </a:xfrm>
          <a:prstGeom prst="rect">
            <a:avLst/>
          </a:prstGeom>
        </p:spPr>
      </p:pic>
      <p:pic>
        <p:nvPicPr>
          <p:cNvPr id="5" name="Picture 4">
            <a:extLst>
              <a:ext uri="{FF2B5EF4-FFF2-40B4-BE49-F238E27FC236}">
                <a16:creationId xmlns:a16="http://schemas.microsoft.com/office/drawing/2014/main" id="{511E2B2D-26B2-78F4-4C72-84284D16D656}"/>
              </a:ext>
            </a:extLst>
          </p:cNvPr>
          <p:cNvPicPr>
            <a:picLocks noChangeAspect="1"/>
          </p:cNvPicPr>
          <p:nvPr/>
        </p:nvPicPr>
        <p:blipFill>
          <a:blip r:embed="rId4"/>
          <a:stretch>
            <a:fillRect/>
          </a:stretch>
        </p:blipFill>
        <p:spPr>
          <a:xfrm>
            <a:off x="4077868" y="994965"/>
            <a:ext cx="8205927" cy="1182727"/>
          </a:xfrm>
          <a:prstGeom prst="rect">
            <a:avLst/>
          </a:prstGeom>
        </p:spPr>
      </p:pic>
      <p:pic>
        <p:nvPicPr>
          <p:cNvPr id="7" name="Picture 6">
            <a:extLst>
              <a:ext uri="{FF2B5EF4-FFF2-40B4-BE49-F238E27FC236}">
                <a16:creationId xmlns:a16="http://schemas.microsoft.com/office/drawing/2014/main" id="{11BFDB00-0206-1702-FE4D-ACCD41C5EE20}"/>
              </a:ext>
            </a:extLst>
          </p:cNvPr>
          <p:cNvPicPr>
            <a:picLocks noChangeAspect="1"/>
          </p:cNvPicPr>
          <p:nvPr/>
        </p:nvPicPr>
        <p:blipFill>
          <a:blip r:embed="rId5"/>
          <a:stretch>
            <a:fillRect/>
          </a:stretch>
        </p:blipFill>
        <p:spPr>
          <a:xfrm>
            <a:off x="9267825" y="5295900"/>
            <a:ext cx="2924175" cy="1562100"/>
          </a:xfrm>
          <a:prstGeom prst="rect">
            <a:avLst/>
          </a:prstGeom>
        </p:spPr>
      </p:pic>
    </p:spTree>
    <p:extLst>
      <p:ext uri="{BB962C8B-B14F-4D97-AF65-F5344CB8AC3E}">
        <p14:creationId xmlns:p14="http://schemas.microsoft.com/office/powerpoint/2010/main" val="3568409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EF688-B582-7F28-8A4A-F92F21AB1E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AE314C-BDB6-9035-079D-3305177F1A82}"/>
              </a:ext>
            </a:extLst>
          </p:cNvPr>
          <p:cNvSpPr>
            <a:spLocks noGrp="1"/>
          </p:cNvSpPr>
          <p:nvPr>
            <p:ph type="title"/>
          </p:nvPr>
        </p:nvSpPr>
        <p:spPr/>
        <p:txBody>
          <a:bodyPr/>
          <a:lstStyle/>
          <a:p>
            <a:r>
              <a:rPr lang="en-US" dirty="0"/>
              <a:t>Scope of Work</a:t>
            </a:r>
          </a:p>
        </p:txBody>
      </p:sp>
      <p:sp>
        <p:nvSpPr>
          <p:cNvPr id="4" name="Content Placeholder 3">
            <a:extLst>
              <a:ext uri="{FF2B5EF4-FFF2-40B4-BE49-F238E27FC236}">
                <a16:creationId xmlns:a16="http://schemas.microsoft.com/office/drawing/2014/main" id="{E8BEF2DB-E133-703A-DE1B-D515E91652AC}"/>
              </a:ext>
            </a:extLst>
          </p:cNvPr>
          <p:cNvSpPr>
            <a:spLocks noGrp="1"/>
          </p:cNvSpPr>
          <p:nvPr>
            <p:ph sz="half" idx="2"/>
          </p:nvPr>
        </p:nvSpPr>
        <p:spPr>
          <a:xfrm>
            <a:off x="680318" y="2577247"/>
            <a:ext cx="5309001" cy="2906179"/>
          </a:xfrm>
        </p:spPr>
        <p:txBody>
          <a:bodyPr>
            <a:normAutofit lnSpcReduction="10000"/>
          </a:bodyPr>
          <a:lstStyle/>
          <a:p>
            <a:r>
              <a:rPr lang="en-US" dirty="0">
                <a:latin typeface="+mj-lt"/>
              </a:rPr>
              <a:t>“Consultation with Agnor Hurt and PTO”</a:t>
            </a:r>
          </a:p>
          <a:p>
            <a:endParaRPr lang="en-US" dirty="0">
              <a:latin typeface="+mj-lt"/>
            </a:endParaRPr>
          </a:p>
          <a:p>
            <a:r>
              <a:rPr lang="en-US" dirty="0">
                <a:latin typeface="+mj-lt"/>
              </a:rPr>
              <a:t>Race Matters in Schools Cohorts I-III </a:t>
            </a:r>
          </a:p>
          <a:p>
            <a:pPr marL="0" indent="0">
              <a:buNone/>
            </a:pPr>
            <a:r>
              <a:rPr lang="en-US" dirty="0">
                <a:latin typeface="+mj-lt"/>
              </a:rPr>
              <a:t>– Pending IV</a:t>
            </a:r>
          </a:p>
          <a:p>
            <a:endParaRPr lang="en-US" dirty="0">
              <a:latin typeface="+mj-lt"/>
            </a:endParaRPr>
          </a:p>
          <a:p>
            <a:r>
              <a:rPr lang="en-US" dirty="0">
                <a:latin typeface="+mj-lt"/>
              </a:rPr>
              <a:t>Leadership Cabinet Session</a:t>
            </a:r>
          </a:p>
          <a:p>
            <a:endParaRPr lang="en-US" dirty="0"/>
          </a:p>
        </p:txBody>
      </p:sp>
      <p:sp>
        <p:nvSpPr>
          <p:cNvPr id="6" name="Content Placeholder 5">
            <a:extLst>
              <a:ext uri="{FF2B5EF4-FFF2-40B4-BE49-F238E27FC236}">
                <a16:creationId xmlns:a16="http://schemas.microsoft.com/office/drawing/2014/main" id="{25BCAD1E-FBE4-68A2-42EA-2EEB13F98DC0}"/>
              </a:ext>
            </a:extLst>
          </p:cNvPr>
          <p:cNvSpPr>
            <a:spLocks noGrp="1"/>
          </p:cNvSpPr>
          <p:nvPr>
            <p:ph sz="quarter" idx="4"/>
          </p:nvPr>
        </p:nvSpPr>
        <p:spPr>
          <a:xfrm>
            <a:off x="5895964" y="2577247"/>
            <a:ext cx="5982092" cy="3397425"/>
          </a:xfrm>
        </p:spPr>
        <p:txBody>
          <a:bodyPr vert="horz" lIns="91440" tIns="45720" rIns="91440" bIns="45720" rtlCol="0" anchor="t">
            <a:normAutofit lnSpcReduction="10000"/>
          </a:bodyPr>
          <a:lstStyle/>
          <a:p>
            <a:r>
              <a:rPr lang="en-US" dirty="0">
                <a:latin typeface="+mj-lt"/>
              </a:rPr>
              <a:t>3 Professional Development Days</a:t>
            </a:r>
          </a:p>
          <a:p>
            <a:endParaRPr lang="en-US" dirty="0">
              <a:latin typeface="+mj-lt"/>
            </a:endParaRPr>
          </a:p>
          <a:p>
            <a:r>
              <a:rPr lang="en-US" dirty="0">
                <a:latin typeface="+mj-lt"/>
              </a:rPr>
              <a:t>Albemarle County Family Council</a:t>
            </a:r>
          </a:p>
          <a:p>
            <a:pPr marL="0" indent="0">
              <a:buNone/>
            </a:pPr>
            <a:endParaRPr lang="en-US" dirty="0">
              <a:latin typeface="+mj-lt"/>
            </a:endParaRPr>
          </a:p>
          <a:p>
            <a:r>
              <a:rPr lang="en-US" dirty="0">
                <a:latin typeface="+mj-lt"/>
              </a:rPr>
              <a:t>Student Senate– Consultation Day </a:t>
            </a:r>
          </a:p>
          <a:p>
            <a:endParaRPr lang="en-US" dirty="0">
              <a:latin typeface="+mj-lt"/>
            </a:endParaRPr>
          </a:p>
          <a:p>
            <a:r>
              <a:rPr lang="en-US" dirty="0">
                <a:latin typeface="+mj-lt"/>
              </a:rPr>
              <a:t>Equity Chang Team - Creating Space for Race Training</a:t>
            </a:r>
          </a:p>
          <a:p>
            <a:endParaRPr lang="en-US" dirty="0"/>
          </a:p>
        </p:txBody>
      </p:sp>
      <p:pic>
        <p:nvPicPr>
          <p:cNvPr id="9" name="Picture 8">
            <a:extLst>
              <a:ext uri="{FF2B5EF4-FFF2-40B4-BE49-F238E27FC236}">
                <a16:creationId xmlns:a16="http://schemas.microsoft.com/office/drawing/2014/main" id="{DF6F55A1-E9D3-244F-3DF8-E0D3E5B10347}"/>
              </a:ext>
            </a:extLst>
          </p:cNvPr>
          <p:cNvPicPr>
            <a:picLocks noChangeAspect="1"/>
          </p:cNvPicPr>
          <p:nvPr/>
        </p:nvPicPr>
        <p:blipFill>
          <a:blip r:embed="rId3"/>
          <a:stretch>
            <a:fillRect/>
          </a:stretch>
        </p:blipFill>
        <p:spPr>
          <a:xfrm>
            <a:off x="1935786" y="5410115"/>
            <a:ext cx="1852415" cy="1389311"/>
          </a:xfrm>
          <a:prstGeom prst="rect">
            <a:avLst/>
          </a:prstGeom>
        </p:spPr>
      </p:pic>
      <p:pic>
        <p:nvPicPr>
          <p:cNvPr id="11" name="Picture 10">
            <a:extLst>
              <a:ext uri="{FF2B5EF4-FFF2-40B4-BE49-F238E27FC236}">
                <a16:creationId xmlns:a16="http://schemas.microsoft.com/office/drawing/2014/main" id="{749335C5-BA4A-080D-0F2C-A794BCA5FA6C}"/>
              </a:ext>
            </a:extLst>
          </p:cNvPr>
          <p:cNvPicPr>
            <a:picLocks noChangeAspect="1"/>
          </p:cNvPicPr>
          <p:nvPr/>
        </p:nvPicPr>
        <p:blipFill>
          <a:blip r:embed="rId4"/>
          <a:stretch>
            <a:fillRect/>
          </a:stretch>
        </p:blipFill>
        <p:spPr>
          <a:xfrm>
            <a:off x="8602542" y="651438"/>
            <a:ext cx="1843426" cy="1382570"/>
          </a:xfrm>
          <a:prstGeom prst="rect">
            <a:avLst/>
          </a:prstGeom>
        </p:spPr>
      </p:pic>
      <p:pic>
        <p:nvPicPr>
          <p:cNvPr id="14" name="Picture 13">
            <a:extLst>
              <a:ext uri="{FF2B5EF4-FFF2-40B4-BE49-F238E27FC236}">
                <a16:creationId xmlns:a16="http://schemas.microsoft.com/office/drawing/2014/main" id="{BE0A376E-2BE9-E702-B165-C71985B7AFA4}"/>
              </a:ext>
            </a:extLst>
          </p:cNvPr>
          <p:cNvPicPr>
            <a:picLocks noChangeAspect="1"/>
          </p:cNvPicPr>
          <p:nvPr/>
        </p:nvPicPr>
        <p:blipFill>
          <a:blip r:embed="rId5"/>
          <a:stretch>
            <a:fillRect/>
          </a:stretch>
        </p:blipFill>
        <p:spPr>
          <a:xfrm>
            <a:off x="4077868" y="1022979"/>
            <a:ext cx="8205927" cy="1182727"/>
          </a:xfrm>
          <a:prstGeom prst="rect">
            <a:avLst/>
          </a:prstGeom>
        </p:spPr>
      </p:pic>
    </p:spTree>
    <p:extLst>
      <p:ext uri="{BB962C8B-B14F-4D97-AF65-F5344CB8AC3E}">
        <p14:creationId xmlns:p14="http://schemas.microsoft.com/office/powerpoint/2010/main" val="1780946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CC073-0BE8-7CB8-2D3E-0AAE6F23A5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67F360-DED2-51D1-6CA0-9CB45AC2B287}"/>
              </a:ext>
            </a:extLst>
          </p:cNvPr>
          <p:cNvSpPr>
            <a:spLocks noGrp="1"/>
          </p:cNvSpPr>
          <p:nvPr>
            <p:ph type="title"/>
          </p:nvPr>
        </p:nvSpPr>
        <p:spPr/>
        <p:txBody>
          <a:bodyPr/>
          <a:lstStyle/>
          <a:p>
            <a:r>
              <a:rPr lang="en-US" dirty="0"/>
              <a:t>Scope of Work</a:t>
            </a:r>
          </a:p>
        </p:txBody>
      </p:sp>
      <p:sp>
        <p:nvSpPr>
          <p:cNvPr id="4" name="Content Placeholder 3">
            <a:extLst>
              <a:ext uri="{FF2B5EF4-FFF2-40B4-BE49-F238E27FC236}">
                <a16:creationId xmlns:a16="http://schemas.microsoft.com/office/drawing/2014/main" id="{6474C865-B40E-8143-38C0-B54811E58C45}"/>
              </a:ext>
            </a:extLst>
          </p:cNvPr>
          <p:cNvSpPr>
            <a:spLocks noGrp="1"/>
          </p:cNvSpPr>
          <p:nvPr>
            <p:ph sz="half" idx="2"/>
          </p:nvPr>
        </p:nvSpPr>
        <p:spPr>
          <a:xfrm>
            <a:off x="680318" y="2577247"/>
            <a:ext cx="5309001" cy="2906179"/>
          </a:xfrm>
        </p:spPr>
        <p:txBody>
          <a:bodyPr>
            <a:normAutofit/>
          </a:bodyPr>
          <a:lstStyle/>
          <a:p>
            <a:r>
              <a:rPr lang="en-US" dirty="0">
                <a:latin typeface="+mj-lt"/>
              </a:rPr>
              <a:t>Diversity Resource Teachers Training on Racial Awareness and Sensitivity</a:t>
            </a:r>
          </a:p>
          <a:p>
            <a:endParaRPr lang="en-US" dirty="0">
              <a:latin typeface="+mj-lt"/>
            </a:endParaRPr>
          </a:p>
          <a:p>
            <a:r>
              <a:rPr lang="en-US" dirty="0">
                <a:latin typeface="+mj-lt"/>
              </a:rPr>
              <a:t>Mental Health Support: Turning Point Event at WAHS</a:t>
            </a:r>
          </a:p>
          <a:p>
            <a:endParaRPr lang="en-US" dirty="0"/>
          </a:p>
        </p:txBody>
      </p:sp>
      <p:sp>
        <p:nvSpPr>
          <p:cNvPr id="6" name="Content Placeholder 5">
            <a:extLst>
              <a:ext uri="{FF2B5EF4-FFF2-40B4-BE49-F238E27FC236}">
                <a16:creationId xmlns:a16="http://schemas.microsoft.com/office/drawing/2014/main" id="{64D0F2D5-DC41-2D6C-0281-642E7441E7F5}"/>
              </a:ext>
            </a:extLst>
          </p:cNvPr>
          <p:cNvSpPr>
            <a:spLocks noGrp="1"/>
          </p:cNvSpPr>
          <p:nvPr>
            <p:ph sz="quarter" idx="4"/>
          </p:nvPr>
        </p:nvSpPr>
        <p:spPr>
          <a:xfrm>
            <a:off x="5895964" y="2577247"/>
            <a:ext cx="5982092" cy="3397425"/>
          </a:xfrm>
        </p:spPr>
        <p:txBody>
          <a:bodyPr vert="horz" lIns="91440" tIns="45720" rIns="91440" bIns="45720" rtlCol="0" anchor="t">
            <a:normAutofit/>
          </a:bodyPr>
          <a:lstStyle/>
          <a:p>
            <a:r>
              <a:rPr lang="en-US" dirty="0">
                <a:latin typeface="+mj-lt"/>
              </a:rPr>
              <a:t>Reviewed and analyzed Bellwether Report Findings</a:t>
            </a:r>
          </a:p>
          <a:p>
            <a:endParaRPr lang="en-US" dirty="0">
              <a:latin typeface="+mj-lt"/>
            </a:endParaRPr>
          </a:p>
          <a:p>
            <a:r>
              <a:rPr lang="en-US" dirty="0">
                <a:latin typeface="+mj-lt"/>
              </a:rPr>
              <a:t>Reviewed and analyzed ACPS Anti-Racism Policy</a:t>
            </a:r>
          </a:p>
          <a:p>
            <a:endParaRPr lang="en-US" dirty="0"/>
          </a:p>
        </p:txBody>
      </p:sp>
      <p:pic>
        <p:nvPicPr>
          <p:cNvPr id="5" name="Picture 4">
            <a:extLst>
              <a:ext uri="{FF2B5EF4-FFF2-40B4-BE49-F238E27FC236}">
                <a16:creationId xmlns:a16="http://schemas.microsoft.com/office/drawing/2014/main" id="{995EA75D-99A4-C491-6D9D-464B5D257D06}"/>
              </a:ext>
            </a:extLst>
          </p:cNvPr>
          <p:cNvPicPr>
            <a:picLocks noChangeAspect="1"/>
          </p:cNvPicPr>
          <p:nvPr/>
        </p:nvPicPr>
        <p:blipFill>
          <a:blip r:embed="rId2"/>
          <a:stretch>
            <a:fillRect/>
          </a:stretch>
        </p:blipFill>
        <p:spPr>
          <a:xfrm>
            <a:off x="1572771" y="4764224"/>
            <a:ext cx="3172966" cy="1623874"/>
          </a:xfrm>
          <a:prstGeom prst="rect">
            <a:avLst/>
          </a:prstGeom>
        </p:spPr>
      </p:pic>
      <p:pic>
        <p:nvPicPr>
          <p:cNvPr id="8" name="Picture 7">
            <a:extLst>
              <a:ext uri="{FF2B5EF4-FFF2-40B4-BE49-F238E27FC236}">
                <a16:creationId xmlns:a16="http://schemas.microsoft.com/office/drawing/2014/main" id="{49CFDC85-0BA8-2CFF-DB9A-2F445697A1F2}"/>
              </a:ext>
            </a:extLst>
          </p:cNvPr>
          <p:cNvPicPr>
            <a:picLocks noChangeAspect="1"/>
          </p:cNvPicPr>
          <p:nvPr/>
        </p:nvPicPr>
        <p:blipFill>
          <a:blip r:embed="rId3"/>
          <a:stretch>
            <a:fillRect/>
          </a:stretch>
        </p:blipFill>
        <p:spPr>
          <a:xfrm rot="5400000">
            <a:off x="9185182" y="752747"/>
            <a:ext cx="1442533" cy="1081900"/>
          </a:xfrm>
          <a:prstGeom prst="rect">
            <a:avLst/>
          </a:prstGeom>
        </p:spPr>
      </p:pic>
      <p:pic>
        <p:nvPicPr>
          <p:cNvPr id="10" name="Picture 9">
            <a:extLst>
              <a:ext uri="{FF2B5EF4-FFF2-40B4-BE49-F238E27FC236}">
                <a16:creationId xmlns:a16="http://schemas.microsoft.com/office/drawing/2014/main" id="{453ED8CC-0C25-E307-E6B4-7B7E841A0E6E}"/>
              </a:ext>
            </a:extLst>
          </p:cNvPr>
          <p:cNvPicPr>
            <a:picLocks noChangeAspect="1"/>
          </p:cNvPicPr>
          <p:nvPr/>
        </p:nvPicPr>
        <p:blipFill>
          <a:blip r:embed="rId4"/>
          <a:stretch>
            <a:fillRect/>
          </a:stretch>
        </p:blipFill>
        <p:spPr>
          <a:xfrm>
            <a:off x="4059375" y="971483"/>
            <a:ext cx="8205927" cy="1182727"/>
          </a:xfrm>
          <a:prstGeom prst="rect">
            <a:avLst/>
          </a:prstGeom>
        </p:spPr>
      </p:pic>
    </p:spTree>
    <p:extLst>
      <p:ext uri="{BB962C8B-B14F-4D97-AF65-F5344CB8AC3E}">
        <p14:creationId xmlns:p14="http://schemas.microsoft.com/office/powerpoint/2010/main" val="2436462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E10F8-05B5-1718-F105-DFEC9B724878}"/>
              </a:ext>
            </a:extLst>
          </p:cNvPr>
          <p:cNvSpPr>
            <a:spLocks noGrp="1"/>
          </p:cNvSpPr>
          <p:nvPr>
            <p:ph type="title"/>
          </p:nvPr>
        </p:nvSpPr>
        <p:spPr/>
        <p:txBody>
          <a:bodyPr>
            <a:normAutofit fontScale="90000"/>
          </a:bodyPr>
          <a:lstStyle/>
          <a:p>
            <a:br>
              <a:rPr lang="en-US" sz="3600" dirty="0">
                <a:latin typeface="+mj-lt"/>
              </a:rPr>
            </a:br>
            <a:r>
              <a:rPr lang="en-US" dirty="0"/>
              <a:t>Race Matters: What we heard…</a:t>
            </a:r>
            <a:br>
              <a:rPr lang="en-US" sz="3600" dirty="0">
                <a:latin typeface="+mj-lt"/>
              </a:rPr>
            </a:br>
            <a:endParaRPr lang="en-US" dirty="0"/>
          </a:p>
        </p:txBody>
      </p:sp>
      <p:pic>
        <p:nvPicPr>
          <p:cNvPr id="4" name="Picture 3">
            <a:extLst>
              <a:ext uri="{FF2B5EF4-FFF2-40B4-BE49-F238E27FC236}">
                <a16:creationId xmlns:a16="http://schemas.microsoft.com/office/drawing/2014/main" id="{24419BA4-3DCA-592B-1D51-69428B27EF0C}"/>
              </a:ext>
            </a:extLst>
          </p:cNvPr>
          <p:cNvPicPr>
            <a:picLocks noChangeAspect="1"/>
          </p:cNvPicPr>
          <p:nvPr/>
        </p:nvPicPr>
        <p:blipFill>
          <a:blip r:embed="rId2"/>
          <a:stretch>
            <a:fillRect/>
          </a:stretch>
        </p:blipFill>
        <p:spPr>
          <a:xfrm>
            <a:off x="680322" y="3960683"/>
            <a:ext cx="9791025" cy="2780017"/>
          </a:xfrm>
          <a:prstGeom prst="rect">
            <a:avLst/>
          </a:prstGeom>
        </p:spPr>
      </p:pic>
      <p:pic>
        <p:nvPicPr>
          <p:cNvPr id="6" name="Picture 5">
            <a:extLst>
              <a:ext uri="{FF2B5EF4-FFF2-40B4-BE49-F238E27FC236}">
                <a16:creationId xmlns:a16="http://schemas.microsoft.com/office/drawing/2014/main" id="{39782AC2-BD24-E39D-4F10-44AEE4F54C95}"/>
              </a:ext>
            </a:extLst>
          </p:cNvPr>
          <p:cNvPicPr>
            <a:picLocks noChangeAspect="1"/>
          </p:cNvPicPr>
          <p:nvPr/>
        </p:nvPicPr>
        <p:blipFill>
          <a:blip r:embed="rId3"/>
          <a:stretch>
            <a:fillRect/>
          </a:stretch>
        </p:blipFill>
        <p:spPr>
          <a:xfrm>
            <a:off x="4068243" y="3141399"/>
            <a:ext cx="8205927" cy="1182727"/>
          </a:xfrm>
          <a:prstGeom prst="rect">
            <a:avLst/>
          </a:prstGeom>
        </p:spPr>
      </p:pic>
    </p:spTree>
    <p:extLst>
      <p:ext uri="{BB962C8B-B14F-4D97-AF65-F5344CB8AC3E}">
        <p14:creationId xmlns:p14="http://schemas.microsoft.com/office/powerpoint/2010/main" val="1699352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3BC6A-196A-E1C7-1C9F-9F3DCB8C0D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19D9DB-3457-03F7-CC23-C9991FDD7CC3}"/>
              </a:ext>
            </a:extLst>
          </p:cNvPr>
          <p:cNvSpPr>
            <a:spLocks noGrp="1"/>
          </p:cNvSpPr>
          <p:nvPr>
            <p:ph type="title"/>
          </p:nvPr>
        </p:nvSpPr>
        <p:spPr>
          <a:xfrm>
            <a:off x="2443033" y="676021"/>
            <a:ext cx="8278367" cy="1325563"/>
          </a:xfrm>
        </p:spPr>
        <p:txBody>
          <a:bodyPr>
            <a:normAutofit/>
          </a:bodyPr>
          <a:lstStyle/>
          <a:p>
            <a:r>
              <a:rPr lang="en-US" sz="2800" dirty="0"/>
              <a:t>Race Matters:  Recommendations for 2026-2027</a:t>
            </a:r>
          </a:p>
        </p:txBody>
      </p:sp>
      <p:sp>
        <p:nvSpPr>
          <p:cNvPr id="23" name="Content Placeholder 2">
            <a:extLst>
              <a:ext uri="{FF2B5EF4-FFF2-40B4-BE49-F238E27FC236}">
                <a16:creationId xmlns:a16="http://schemas.microsoft.com/office/drawing/2014/main" id="{2A269F8B-1569-FEDE-A130-34BBB2BA0032}"/>
              </a:ext>
            </a:extLst>
          </p:cNvPr>
          <p:cNvSpPr>
            <a:spLocks noGrp="1"/>
          </p:cNvSpPr>
          <p:nvPr>
            <p:ph idx="1"/>
          </p:nvPr>
        </p:nvSpPr>
        <p:spPr>
          <a:xfrm>
            <a:off x="1727855" y="2139238"/>
            <a:ext cx="8182295" cy="4042741"/>
          </a:xfrm>
        </p:spPr>
        <p:txBody>
          <a:bodyPr>
            <a:normAutofit lnSpcReduction="10000"/>
          </a:bodyPr>
          <a:lstStyle/>
          <a:p>
            <a:endParaRPr lang="en-US" sz="2200" dirty="0"/>
          </a:p>
          <a:p>
            <a:pPr algn="ctr"/>
            <a:r>
              <a:rPr lang="en-US" dirty="0"/>
              <a:t>Race Matters in Schools - Cohort IV</a:t>
            </a:r>
          </a:p>
          <a:p>
            <a:pPr algn="ctr"/>
            <a:endParaRPr lang="en-US" dirty="0"/>
          </a:p>
          <a:p>
            <a:pPr algn="ctr"/>
            <a:r>
              <a:rPr lang="en-US" dirty="0"/>
              <a:t>Racial Awareness and Sensitivity Training (RAS) for </a:t>
            </a:r>
          </a:p>
          <a:p>
            <a:pPr marL="0" indent="0" algn="ctr">
              <a:buNone/>
            </a:pPr>
            <a:r>
              <a:rPr lang="en-US" dirty="0"/>
              <a:t>ACPS School Board Members</a:t>
            </a:r>
          </a:p>
          <a:p>
            <a:pPr algn="ctr"/>
            <a:endParaRPr lang="en-US" dirty="0"/>
          </a:p>
          <a:p>
            <a:pPr algn="ctr"/>
            <a:r>
              <a:rPr lang="en-US" dirty="0"/>
              <a:t>RAS Trainings for - Student Senate and Equity Change Teams</a:t>
            </a:r>
          </a:p>
          <a:p>
            <a:pPr algn="ctr"/>
            <a:endParaRPr lang="en-US" dirty="0"/>
          </a:p>
          <a:p>
            <a:pPr algn="ctr"/>
            <a:r>
              <a:rPr lang="en-US" dirty="0"/>
              <a:t>Standing Racial Awareness and Sensitivity Core Team</a:t>
            </a:r>
          </a:p>
          <a:p>
            <a:pPr marL="0" indent="0">
              <a:buNone/>
            </a:pPr>
            <a:endParaRPr lang="en-US" dirty="0"/>
          </a:p>
          <a:p>
            <a:pPr marL="0" indent="0">
              <a:buNone/>
            </a:pPr>
            <a:endParaRPr lang="en-US" sz="2200" dirty="0"/>
          </a:p>
        </p:txBody>
      </p:sp>
      <p:pic>
        <p:nvPicPr>
          <p:cNvPr id="12" name="Picture 11">
            <a:extLst>
              <a:ext uri="{FF2B5EF4-FFF2-40B4-BE49-F238E27FC236}">
                <a16:creationId xmlns:a16="http://schemas.microsoft.com/office/drawing/2014/main" id="{317FC76F-296A-6828-43BC-9D0765C901F6}"/>
              </a:ext>
            </a:extLst>
          </p:cNvPr>
          <p:cNvPicPr>
            <a:picLocks noChangeAspect="1"/>
          </p:cNvPicPr>
          <p:nvPr/>
        </p:nvPicPr>
        <p:blipFill>
          <a:blip r:embed="rId3"/>
          <a:stretch>
            <a:fillRect/>
          </a:stretch>
        </p:blipFill>
        <p:spPr>
          <a:xfrm>
            <a:off x="0" y="2001584"/>
            <a:ext cx="2269137" cy="1701853"/>
          </a:xfrm>
          <a:prstGeom prst="rect">
            <a:avLst/>
          </a:prstGeom>
        </p:spPr>
      </p:pic>
      <p:pic>
        <p:nvPicPr>
          <p:cNvPr id="16" name="Picture 15">
            <a:extLst>
              <a:ext uri="{FF2B5EF4-FFF2-40B4-BE49-F238E27FC236}">
                <a16:creationId xmlns:a16="http://schemas.microsoft.com/office/drawing/2014/main" id="{9786E587-B1DD-83B2-9658-A6D3AB9C538B}"/>
              </a:ext>
            </a:extLst>
          </p:cNvPr>
          <p:cNvPicPr>
            <a:picLocks noChangeAspect="1"/>
          </p:cNvPicPr>
          <p:nvPr/>
        </p:nvPicPr>
        <p:blipFill>
          <a:blip r:embed="rId4"/>
          <a:stretch>
            <a:fillRect/>
          </a:stretch>
        </p:blipFill>
        <p:spPr>
          <a:xfrm>
            <a:off x="9922861" y="5109891"/>
            <a:ext cx="2269139" cy="1701854"/>
          </a:xfrm>
          <a:prstGeom prst="rect">
            <a:avLst/>
          </a:prstGeom>
        </p:spPr>
      </p:pic>
    </p:spTree>
    <p:extLst>
      <p:ext uri="{BB962C8B-B14F-4D97-AF65-F5344CB8AC3E}">
        <p14:creationId xmlns:p14="http://schemas.microsoft.com/office/powerpoint/2010/main" val="3932830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B50388-DED8-8C94-925F-97AE3944C7FA}"/>
              </a:ext>
            </a:extLst>
          </p:cNvPr>
          <p:cNvSpPr>
            <a:spLocks noGrp="1"/>
          </p:cNvSpPr>
          <p:nvPr>
            <p:ph type="body" idx="1"/>
          </p:nvPr>
        </p:nvSpPr>
        <p:spPr>
          <a:xfrm>
            <a:off x="670156" y="2313683"/>
            <a:ext cx="3070034" cy="576262"/>
          </a:xfrm>
        </p:spPr>
        <p:txBody>
          <a:bodyPr/>
          <a:lstStyle/>
          <a:p>
            <a:pPr algn="ctr"/>
            <a:r>
              <a:rPr lang="en-US" dirty="0">
                <a:solidFill>
                  <a:schemeClr val="accent1"/>
                </a:solidFill>
                <a:highlight>
                  <a:srgbClr val="FFFF00"/>
                </a:highlight>
                <a:latin typeface="+mj-lt"/>
              </a:rPr>
              <a:t>Immediate</a:t>
            </a:r>
            <a:r>
              <a:rPr lang="en-US" dirty="0">
                <a:highlight>
                  <a:srgbClr val="FFFF00"/>
                </a:highlight>
                <a:latin typeface="+mj-lt"/>
              </a:rPr>
              <a:t> </a:t>
            </a:r>
          </a:p>
        </p:txBody>
      </p:sp>
      <p:sp>
        <p:nvSpPr>
          <p:cNvPr id="4" name="Text Placeholder 3">
            <a:extLst>
              <a:ext uri="{FF2B5EF4-FFF2-40B4-BE49-F238E27FC236}">
                <a16:creationId xmlns:a16="http://schemas.microsoft.com/office/drawing/2014/main" id="{DAE5DAFE-4FE7-86CF-8BB6-C9BC44309B6B}"/>
              </a:ext>
            </a:extLst>
          </p:cNvPr>
          <p:cNvSpPr>
            <a:spLocks noGrp="1"/>
          </p:cNvSpPr>
          <p:nvPr>
            <p:ph type="body" sz="half" idx="15"/>
          </p:nvPr>
        </p:nvSpPr>
        <p:spPr>
          <a:xfrm>
            <a:off x="680322" y="2999483"/>
            <a:ext cx="3049702" cy="3506143"/>
          </a:xfrm>
        </p:spPr>
        <p:txBody>
          <a:bodyPr>
            <a:normAutofit lnSpcReduction="10000"/>
          </a:bodyPr>
          <a:lstStyle/>
          <a:p>
            <a:r>
              <a:rPr lang="en-US" dirty="0">
                <a:latin typeface="+mj-lt"/>
              </a:rPr>
              <a:t>Increase in Positive Cross Racial Relationships – self confidence</a:t>
            </a:r>
          </a:p>
          <a:p>
            <a:endParaRPr lang="en-US" dirty="0">
              <a:latin typeface="+mj-lt"/>
            </a:endParaRPr>
          </a:p>
          <a:p>
            <a:r>
              <a:rPr lang="en-US" dirty="0">
                <a:latin typeface="+mj-lt"/>
              </a:rPr>
              <a:t>Equitable Access to resources and learning</a:t>
            </a:r>
          </a:p>
          <a:p>
            <a:endParaRPr lang="en-US" dirty="0">
              <a:latin typeface="+mj-lt"/>
            </a:endParaRPr>
          </a:p>
          <a:p>
            <a:r>
              <a:rPr lang="en-US" dirty="0">
                <a:latin typeface="+mj-lt"/>
              </a:rPr>
              <a:t>Decrease in hoarding opportunities and sabotaging other races</a:t>
            </a:r>
          </a:p>
          <a:p>
            <a:endParaRPr lang="en-US" dirty="0">
              <a:latin typeface="+mj-lt"/>
            </a:endParaRPr>
          </a:p>
          <a:p>
            <a:r>
              <a:rPr lang="en-US" dirty="0">
                <a:latin typeface="+mj-lt"/>
              </a:rPr>
              <a:t>Protection from devaluation and dehumanization – Objectification</a:t>
            </a:r>
          </a:p>
          <a:p>
            <a:endParaRPr lang="en-US" dirty="0">
              <a:latin typeface="+mj-lt"/>
            </a:endParaRPr>
          </a:p>
          <a:p>
            <a:r>
              <a:rPr lang="en-US" dirty="0">
                <a:latin typeface="+mj-lt"/>
              </a:rPr>
              <a:t>Normalizing Overinflated ego and sense of self - Exceptionalism</a:t>
            </a:r>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8CF99679-DDCC-0E34-B5BB-7FE318766599}"/>
              </a:ext>
            </a:extLst>
          </p:cNvPr>
          <p:cNvSpPr>
            <a:spLocks noGrp="1"/>
          </p:cNvSpPr>
          <p:nvPr>
            <p:ph type="body" sz="quarter" idx="3"/>
          </p:nvPr>
        </p:nvSpPr>
        <p:spPr>
          <a:xfrm>
            <a:off x="3956025" y="2313683"/>
            <a:ext cx="3063240" cy="576262"/>
          </a:xfrm>
        </p:spPr>
        <p:txBody>
          <a:bodyPr/>
          <a:lstStyle/>
          <a:p>
            <a:pPr algn="ctr"/>
            <a:r>
              <a:rPr lang="en-US" dirty="0">
                <a:highlight>
                  <a:srgbClr val="FFFF00"/>
                </a:highlight>
                <a:latin typeface="+mj-lt"/>
                <a:hlinkClick r:id="rId2"/>
              </a:rPr>
              <a:t>Intermediate</a:t>
            </a:r>
            <a:r>
              <a:rPr lang="en-US" dirty="0">
                <a:highlight>
                  <a:srgbClr val="FFFF00"/>
                </a:highlight>
                <a:latin typeface="+mj-lt"/>
              </a:rPr>
              <a:t> </a:t>
            </a:r>
          </a:p>
        </p:txBody>
      </p:sp>
      <p:sp>
        <p:nvSpPr>
          <p:cNvPr id="6" name="Text Placeholder 5">
            <a:extLst>
              <a:ext uri="{FF2B5EF4-FFF2-40B4-BE49-F238E27FC236}">
                <a16:creationId xmlns:a16="http://schemas.microsoft.com/office/drawing/2014/main" id="{177150B9-5D91-18AE-BF8E-2C7A005D0CD3}"/>
              </a:ext>
            </a:extLst>
          </p:cNvPr>
          <p:cNvSpPr>
            <a:spLocks noGrp="1"/>
          </p:cNvSpPr>
          <p:nvPr>
            <p:ph type="body" sz="half" idx="16"/>
          </p:nvPr>
        </p:nvSpPr>
        <p:spPr>
          <a:xfrm>
            <a:off x="3945470" y="2999483"/>
            <a:ext cx="3063240" cy="3359839"/>
          </a:xfrm>
        </p:spPr>
        <p:txBody>
          <a:bodyPr>
            <a:normAutofit fontScale="85000" lnSpcReduction="20000"/>
          </a:bodyPr>
          <a:lstStyle/>
          <a:p>
            <a:r>
              <a:rPr lang="en-US" dirty="0">
                <a:latin typeface="+mj-lt"/>
              </a:rPr>
              <a:t>Fair and equitable educational, instructional, and disciplinary outcomes for “ALL” students.</a:t>
            </a:r>
          </a:p>
          <a:p>
            <a:endParaRPr lang="en-US" dirty="0">
              <a:latin typeface="+mj-lt"/>
            </a:endParaRPr>
          </a:p>
          <a:p>
            <a:r>
              <a:rPr lang="en-US" dirty="0">
                <a:latin typeface="+mj-lt"/>
              </a:rPr>
              <a:t>Increase family and school interactions</a:t>
            </a:r>
          </a:p>
          <a:p>
            <a:r>
              <a:rPr lang="en-US" dirty="0">
                <a:latin typeface="+mj-lt"/>
              </a:rPr>
              <a:t>Increase in racial and cultural  humility for students and teachers in the privileged position.</a:t>
            </a:r>
          </a:p>
          <a:p>
            <a:r>
              <a:rPr lang="en-US" dirty="0">
                <a:latin typeface="+mj-lt"/>
              </a:rPr>
              <a:t>Promote a culture of inclusion and decenter Anglocentrism</a:t>
            </a:r>
          </a:p>
          <a:p>
            <a:r>
              <a:rPr lang="en-US" dirty="0">
                <a:latin typeface="+mj-lt"/>
              </a:rPr>
              <a:t>Teachers and Counselors racial stereotypes will be challenged and Black and Students of color will be encouraged and supported in their educational aptitude and goals,</a:t>
            </a:r>
          </a:p>
          <a:p>
            <a:endParaRPr lang="en-US" dirty="0">
              <a:latin typeface="+mj-lt"/>
            </a:endParaRPr>
          </a:p>
          <a:p>
            <a:r>
              <a:rPr lang="en-US" dirty="0">
                <a:latin typeface="+mj-lt"/>
              </a:rPr>
              <a:t>Increase in black students and students of color feeling seen and validated able to achieve their goals and aspirations</a:t>
            </a:r>
          </a:p>
        </p:txBody>
      </p:sp>
      <p:sp>
        <p:nvSpPr>
          <p:cNvPr id="7" name="Text Placeholder 6">
            <a:extLst>
              <a:ext uri="{FF2B5EF4-FFF2-40B4-BE49-F238E27FC236}">
                <a16:creationId xmlns:a16="http://schemas.microsoft.com/office/drawing/2014/main" id="{379973BD-F7B1-B51C-B2B8-729D01A1931E}"/>
              </a:ext>
            </a:extLst>
          </p:cNvPr>
          <p:cNvSpPr>
            <a:spLocks noGrp="1"/>
          </p:cNvSpPr>
          <p:nvPr>
            <p:ph type="body" sz="quarter" idx="13"/>
          </p:nvPr>
        </p:nvSpPr>
        <p:spPr>
          <a:xfrm>
            <a:off x="7224156" y="2313683"/>
            <a:ext cx="3070025" cy="576262"/>
          </a:xfrm>
        </p:spPr>
        <p:txBody>
          <a:bodyPr/>
          <a:lstStyle/>
          <a:p>
            <a:pPr algn="ctr"/>
            <a:r>
              <a:rPr lang="en-US" dirty="0">
                <a:solidFill>
                  <a:schemeClr val="accent1"/>
                </a:solidFill>
                <a:highlight>
                  <a:srgbClr val="FFFF00"/>
                </a:highlight>
                <a:latin typeface="+mj-lt"/>
              </a:rPr>
              <a:t>Longterm</a:t>
            </a:r>
            <a:r>
              <a:rPr lang="en-US" dirty="0">
                <a:highlight>
                  <a:srgbClr val="FFFF00"/>
                </a:highlight>
                <a:latin typeface="+mj-lt"/>
              </a:rPr>
              <a:t> </a:t>
            </a:r>
          </a:p>
        </p:txBody>
      </p:sp>
      <p:sp>
        <p:nvSpPr>
          <p:cNvPr id="8" name="Text Placeholder 7">
            <a:extLst>
              <a:ext uri="{FF2B5EF4-FFF2-40B4-BE49-F238E27FC236}">
                <a16:creationId xmlns:a16="http://schemas.microsoft.com/office/drawing/2014/main" id="{F5838C41-4C0C-C359-9E38-D74FE6D429E8}"/>
              </a:ext>
            </a:extLst>
          </p:cNvPr>
          <p:cNvSpPr>
            <a:spLocks noGrp="1"/>
          </p:cNvSpPr>
          <p:nvPr>
            <p:ph type="body" sz="half" idx="17"/>
          </p:nvPr>
        </p:nvSpPr>
        <p:spPr>
          <a:xfrm>
            <a:off x="7224156" y="3022673"/>
            <a:ext cx="3070025" cy="3359839"/>
          </a:xfrm>
        </p:spPr>
        <p:txBody>
          <a:bodyPr>
            <a:normAutofit fontScale="92500" lnSpcReduction="10000"/>
          </a:bodyPr>
          <a:lstStyle/>
          <a:p>
            <a:r>
              <a:rPr lang="en-US" dirty="0">
                <a:latin typeface="+mj-lt"/>
              </a:rPr>
              <a:t>Increase in humanity in healthcare, education, judicial and financial realms</a:t>
            </a:r>
          </a:p>
          <a:p>
            <a:endParaRPr lang="en-US" dirty="0">
              <a:latin typeface="+mj-lt"/>
            </a:endParaRPr>
          </a:p>
          <a:p>
            <a:r>
              <a:rPr lang="en-US" dirty="0">
                <a:latin typeface="+mj-lt"/>
              </a:rPr>
              <a:t>Asserting racial frame of liberty and justice for all would become congruent through action vs words alone.</a:t>
            </a:r>
          </a:p>
          <a:p>
            <a:endParaRPr lang="en-US" dirty="0">
              <a:latin typeface="+mj-lt"/>
            </a:endParaRPr>
          </a:p>
          <a:p>
            <a:r>
              <a:rPr lang="en-US" dirty="0">
                <a:latin typeface="+mj-lt"/>
              </a:rPr>
              <a:t>Equitable treatment for all related to funding, housing, education, and liberty</a:t>
            </a:r>
          </a:p>
          <a:p>
            <a:endParaRPr lang="en-US" dirty="0">
              <a:latin typeface="+mj-lt"/>
            </a:endParaRPr>
          </a:p>
          <a:p>
            <a:r>
              <a:rPr lang="en-US" dirty="0">
                <a:latin typeface="+mj-lt"/>
              </a:rPr>
              <a:t>Increase in humanity</a:t>
            </a:r>
          </a:p>
          <a:p>
            <a:r>
              <a:rPr lang="en-US" dirty="0">
                <a:latin typeface="+mj-lt"/>
              </a:rPr>
              <a:t>Increase in a true and just democracy which flourishes our economy and the welfare state of this country.</a:t>
            </a:r>
          </a:p>
        </p:txBody>
      </p:sp>
      <p:sp>
        <p:nvSpPr>
          <p:cNvPr id="9" name="Title 1">
            <a:extLst>
              <a:ext uri="{FF2B5EF4-FFF2-40B4-BE49-F238E27FC236}">
                <a16:creationId xmlns:a16="http://schemas.microsoft.com/office/drawing/2014/main" id="{0761C997-1C1B-E7F3-E7D6-82F725E519E9}"/>
              </a:ext>
            </a:extLst>
          </p:cNvPr>
          <p:cNvSpPr>
            <a:spLocks noGrp="1"/>
          </p:cNvSpPr>
          <p:nvPr>
            <p:ph type="title"/>
          </p:nvPr>
        </p:nvSpPr>
        <p:spPr>
          <a:xfrm>
            <a:off x="5199614" y="678269"/>
            <a:ext cx="9625013" cy="1081088"/>
          </a:xfrm>
        </p:spPr>
        <p:txBody>
          <a:bodyPr>
            <a:normAutofit/>
          </a:bodyPr>
          <a:lstStyle/>
          <a:p>
            <a:r>
              <a:rPr lang="en-US" sz="2800" dirty="0"/>
              <a:t>Race Matters:  Overall impact….</a:t>
            </a:r>
          </a:p>
        </p:txBody>
      </p:sp>
      <p:sp>
        <p:nvSpPr>
          <p:cNvPr id="11" name="Subtitle 2">
            <a:extLst>
              <a:ext uri="{FF2B5EF4-FFF2-40B4-BE49-F238E27FC236}">
                <a16:creationId xmlns:a16="http://schemas.microsoft.com/office/drawing/2014/main" id="{D3677A43-E26C-83C7-F633-F6E73DCA3A92}"/>
              </a:ext>
            </a:extLst>
          </p:cNvPr>
          <p:cNvSpPr txBox="1">
            <a:spLocks/>
          </p:cNvSpPr>
          <p:nvPr/>
        </p:nvSpPr>
        <p:spPr>
          <a:xfrm>
            <a:off x="4047866" y="1127445"/>
            <a:ext cx="8144134" cy="111768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mj-lt"/>
              </a:rPr>
              <a:t>SY 2026- ????</a:t>
            </a:r>
          </a:p>
        </p:txBody>
      </p:sp>
    </p:spTree>
    <p:extLst>
      <p:ext uri="{BB962C8B-B14F-4D97-AF65-F5344CB8AC3E}">
        <p14:creationId xmlns:p14="http://schemas.microsoft.com/office/powerpoint/2010/main" val="3357115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D5B7C-AAB6-F5C0-4BF8-F1A847386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A149DB-AE7B-503C-44E1-0CA6EDCA9D1B}"/>
              </a:ext>
            </a:extLst>
          </p:cNvPr>
          <p:cNvSpPr>
            <a:spLocks noGrp="1"/>
          </p:cNvSpPr>
          <p:nvPr>
            <p:ph type="title"/>
          </p:nvPr>
        </p:nvSpPr>
        <p:spPr>
          <a:xfrm>
            <a:off x="5558156" y="669602"/>
            <a:ext cx="6714743" cy="1325563"/>
          </a:xfrm>
        </p:spPr>
        <p:txBody>
          <a:bodyPr>
            <a:normAutofit/>
          </a:bodyPr>
          <a:lstStyle/>
          <a:p>
            <a:r>
              <a:rPr lang="en-US" sz="2800" dirty="0"/>
              <a:t>Race Matters: In Closing……</a:t>
            </a:r>
          </a:p>
        </p:txBody>
      </p:sp>
      <p:sp>
        <p:nvSpPr>
          <p:cNvPr id="5" name="Subtitle 2">
            <a:extLst>
              <a:ext uri="{FF2B5EF4-FFF2-40B4-BE49-F238E27FC236}">
                <a16:creationId xmlns:a16="http://schemas.microsoft.com/office/drawing/2014/main" id="{A344B467-50D9-DB83-7E75-20B2A37480BA}"/>
              </a:ext>
            </a:extLst>
          </p:cNvPr>
          <p:cNvSpPr txBox="1">
            <a:spLocks/>
          </p:cNvSpPr>
          <p:nvPr/>
        </p:nvSpPr>
        <p:spPr>
          <a:xfrm>
            <a:off x="4047866" y="1118368"/>
            <a:ext cx="8144134" cy="111768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t>SY 2026-2027</a:t>
            </a:r>
          </a:p>
        </p:txBody>
      </p:sp>
      <p:pic>
        <p:nvPicPr>
          <p:cNvPr id="9" name="Picture 8">
            <a:extLst>
              <a:ext uri="{FF2B5EF4-FFF2-40B4-BE49-F238E27FC236}">
                <a16:creationId xmlns:a16="http://schemas.microsoft.com/office/drawing/2014/main" id="{816BECC6-5AC5-13F6-808C-32893ECE735B}"/>
              </a:ext>
            </a:extLst>
          </p:cNvPr>
          <p:cNvPicPr>
            <a:picLocks noChangeAspect="1"/>
          </p:cNvPicPr>
          <p:nvPr/>
        </p:nvPicPr>
        <p:blipFill>
          <a:blip r:embed="rId4"/>
          <a:stretch>
            <a:fillRect/>
          </a:stretch>
        </p:blipFill>
        <p:spPr>
          <a:xfrm>
            <a:off x="1293876" y="2511596"/>
            <a:ext cx="8528560" cy="2384254"/>
          </a:xfrm>
          <a:prstGeom prst="rect">
            <a:avLst/>
          </a:prstGeom>
        </p:spPr>
      </p:pic>
      <p:sp>
        <p:nvSpPr>
          <p:cNvPr id="12" name="TextBox 11">
            <a:extLst>
              <a:ext uri="{FF2B5EF4-FFF2-40B4-BE49-F238E27FC236}">
                <a16:creationId xmlns:a16="http://schemas.microsoft.com/office/drawing/2014/main" id="{3D6B65F8-C10D-34CD-54CF-1F4780549D47}"/>
              </a:ext>
            </a:extLst>
          </p:cNvPr>
          <p:cNvSpPr txBox="1"/>
          <p:nvPr/>
        </p:nvSpPr>
        <p:spPr>
          <a:xfrm>
            <a:off x="2862072" y="5739632"/>
            <a:ext cx="7101078" cy="584775"/>
          </a:xfrm>
          <a:prstGeom prst="rect">
            <a:avLst/>
          </a:prstGeom>
          <a:noFill/>
        </p:spPr>
        <p:txBody>
          <a:bodyPr wrap="square" rtlCol="0">
            <a:spAutoFit/>
          </a:bodyPr>
          <a:lstStyle/>
          <a:p>
            <a:r>
              <a:rPr lang="en-US" sz="3200" dirty="0">
                <a:latin typeface="+mj-lt"/>
              </a:rPr>
              <a:t>We all need and deserve to grow!!  </a:t>
            </a:r>
          </a:p>
        </p:txBody>
      </p:sp>
      <p:sp>
        <p:nvSpPr>
          <p:cNvPr id="14" name="TextBox 13">
            <a:extLst>
              <a:ext uri="{FF2B5EF4-FFF2-40B4-BE49-F238E27FC236}">
                <a16:creationId xmlns:a16="http://schemas.microsoft.com/office/drawing/2014/main" id="{0B741F35-F154-CBBD-0781-F2CBD6DA833E}"/>
              </a:ext>
            </a:extLst>
          </p:cNvPr>
          <p:cNvSpPr txBox="1"/>
          <p:nvPr/>
        </p:nvSpPr>
        <p:spPr>
          <a:xfrm>
            <a:off x="3762375" y="4930815"/>
            <a:ext cx="4667250" cy="584775"/>
          </a:xfrm>
          <a:prstGeom prst="rect">
            <a:avLst/>
          </a:prstGeom>
          <a:noFill/>
        </p:spPr>
        <p:txBody>
          <a:bodyPr wrap="square" rtlCol="0">
            <a:spAutoFit/>
          </a:bodyPr>
          <a:lstStyle/>
          <a:p>
            <a:r>
              <a:rPr lang="en-US" sz="3200" dirty="0">
                <a:latin typeface="+mj-lt"/>
              </a:rPr>
              <a:t>Reach one Teach One!!  </a:t>
            </a:r>
          </a:p>
        </p:txBody>
      </p:sp>
    </p:spTree>
    <p:extLst>
      <p:ext uri="{BB962C8B-B14F-4D97-AF65-F5344CB8AC3E}">
        <p14:creationId xmlns:p14="http://schemas.microsoft.com/office/powerpoint/2010/main" val="945799380"/>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Berlin">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{C7DF39EC-3E98-4E8C-AF14-29629154D3C1}tf04033917</Template>
  <TotalTime>4257</TotalTime>
  <Words>788</Words>
  <Application>Microsoft Office PowerPoint</Application>
  <PresentationFormat>Widescreen</PresentationFormat>
  <Paragraphs>128</Paragraphs>
  <Slides>11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Times New Roman</vt:lpstr>
      <vt:lpstr>Berlin</vt:lpstr>
      <vt:lpstr>Race Matters in Schools</vt:lpstr>
      <vt:lpstr>Our Path….  Understanding and Addressing Racially Based Trauma and Healing</vt:lpstr>
      <vt:lpstr>ACPS and CAVA</vt:lpstr>
      <vt:lpstr>Scope of Work</vt:lpstr>
      <vt:lpstr>Scope of Work</vt:lpstr>
      <vt:lpstr> Race Matters: What we heard… </vt:lpstr>
      <vt:lpstr>Race Matters:  Recommendations for 2026-2027</vt:lpstr>
      <vt:lpstr>Race Matters:  Overall impact….</vt:lpstr>
      <vt:lpstr>Race Matters: In Closing……</vt:lpstr>
      <vt:lpstr>Gene Cash Jr. LCSW, LISW-S CEO/Owner LaTasha Edwards MS, QMHP Race Matters Trainer Counseling Alliance of Virginia – Race Matters Consulting Group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Race Matters in Schools</dc:title>
  <dc:creator>CAVA CEO</dc:creator>
  <cp:lastModifiedBy>Daphne Keiser</cp:lastModifiedBy>
  <cp:revision>8</cp:revision>
  <dcterms:created xsi:type="dcterms:W3CDTF">2024-05-15T19:25:09Z</dcterms:created>
  <dcterms:modified xsi:type="dcterms:W3CDTF">2026-08-07T07:00:46Z</dcterms:modified>
</cp:coreProperties>
</file>